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76CF290-094E-4E82-9F32-BA8F19E04632}">
  <a:tblStyle styleId="{576CF290-094E-4E82-9F32-BA8F19E04632}" styleName="Table_0">
    <a:wholeTbl>
      <a:tcTxStyle>
        <a:font>
          <a:latin typeface="Arial"/>
          <a:ea typeface="Arial"/>
          <a:cs typeface="Arial"/>
        </a:font>
        <a:srgbClr val="000000"/>
      </a:tcTxStyle>
      <a:tcStyle>
        <a:tcBdr>
          <a:left>
            <a:ln cap="flat" cmpd="sng" w="12700">
              <a:solidFill>
                <a:srgbClr val="000000"/>
              </a:solidFill>
              <a:prstDash val="solid"/>
              <a:round/>
              <a:headEnd len="sm" w="sm" type="none"/>
              <a:tailEnd len="sm" w="sm" type="none"/>
            </a:ln>
          </a:left>
          <a:right>
            <a:ln cap="flat" cmpd="sng" w="12700">
              <a:solidFill>
                <a:srgbClr val="000000"/>
              </a:solidFill>
              <a:prstDash val="solid"/>
              <a:round/>
              <a:headEnd len="sm" w="sm" type="none"/>
              <a:tailEnd len="sm" w="sm" type="none"/>
            </a:ln>
          </a:right>
          <a:top>
            <a:ln cap="flat" cmpd="sng" w="12700">
              <a:solidFill>
                <a:srgbClr val="000000"/>
              </a:solidFill>
              <a:prstDash val="solid"/>
              <a:round/>
              <a:headEnd len="sm" w="sm" type="none"/>
              <a:tailEnd len="sm" w="sm" type="none"/>
            </a:ln>
          </a:top>
          <a:bottom>
            <a:ln cap="flat" cmpd="sng" w="12700">
              <a:solidFill>
                <a:srgbClr val="000000"/>
              </a:solidFill>
              <a:prstDash val="solid"/>
              <a:round/>
              <a:headEnd len="sm" w="sm" type="none"/>
              <a:tailEnd len="sm" w="sm" type="none"/>
            </a:ln>
          </a:bottom>
          <a:insideH>
            <a:ln cap="flat" cmpd="sng" w="12700">
              <a:solidFill>
                <a:srgbClr val="000000"/>
              </a:solidFill>
              <a:prstDash val="solid"/>
              <a:round/>
              <a:headEnd len="sm" w="sm" type="none"/>
              <a:tailEnd len="sm" w="sm" type="none"/>
            </a:ln>
          </a:insideH>
          <a:insideV>
            <a:ln cap="flat" cmpd="sng" w="12700">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slide" Target="slides/slide27.xml"/><Relationship Id="rId10" Type="http://schemas.openxmlformats.org/officeDocument/2006/relationships/slide" Target="slides/slide4.xml"/><Relationship Id="rId32" Type="http://schemas.openxmlformats.org/officeDocument/2006/relationships/slide" Target="slides/slide26.xml"/><Relationship Id="rId13" Type="http://schemas.openxmlformats.org/officeDocument/2006/relationships/slide" Target="slides/slide7.xml"/><Relationship Id="rId35" Type="http://schemas.openxmlformats.org/officeDocument/2006/relationships/slide" Target="slides/slide29.xml"/><Relationship Id="rId12" Type="http://schemas.openxmlformats.org/officeDocument/2006/relationships/slide" Target="slides/slide6.xml"/><Relationship Id="rId34" Type="http://schemas.openxmlformats.org/officeDocument/2006/relationships/slide" Target="slides/slide28.xml"/><Relationship Id="rId15" Type="http://schemas.openxmlformats.org/officeDocument/2006/relationships/slide" Target="slides/slide9.xml"/><Relationship Id="rId37" Type="http://schemas.openxmlformats.org/officeDocument/2006/relationships/slide" Target="slides/slide31.xml"/><Relationship Id="rId14" Type="http://schemas.openxmlformats.org/officeDocument/2006/relationships/slide" Target="slides/slide8.xml"/><Relationship Id="rId36" Type="http://schemas.openxmlformats.org/officeDocument/2006/relationships/slide" Target="slides/slide30.xml"/><Relationship Id="rId17" Type="http://schemas.openxmlformats.org/officeDocument/2006/relationships/slide" Target="slides/slide11.xml"/><Relationship Id="rId39" Type="http://schemas.openxmlformats.org/officeDocument/2006/relationships/slide" Target="slides/slide33.xml"/><Relationship Id="rId16" Type="http://schemas.openxmlformats.org/officeDocument/2006/relationships/slide" Target="slides/slide10.xml"/><Relationship Id="rId38" Type="http://schemas.openxmlformats.org/officeDocument/2006/relationships/slide" Target="slides/slide32.xml"/><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2" name="Shape 52"/>
        <p:cNvGrpSpPr/>
        <p:nvPr/>
      </p:nvGrpSpPr>
      <p:grpSpPr>
        <a:xfrm>
          <a:off x="0" y="0"/>
          <a:ext cx="0" cy="0"/>
          <a:chOff x="0" y="0"/>
          <a:chExt cx="0" cy="0"/>
        </a:xfrm>
      </p:grpSpPr>
      <p:sp>
        <p:nvSpPr>
          <p:cNvPr id="53" name="Google Shape;5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4" name="Google Shape;5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30971e09587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30971e09587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Tanner</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30971e09587_6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30971e09587_6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Tanner / </a:t>
            </a:r>
            <a:r>
              <a:rPr lang="en"/>
              <a:t>Nsadhu</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2fc19164f32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2fc19164f32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Drew / Luke</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2fe29159a6b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2fe29159a6b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Eva</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8" name="Shape 168"/>
        <p:cNvGrpSpPr/>
        <p:nvPr/>
      </p:nvGrpSpPr>
      <p:grpSpPr>
        <a:xfrm>
          <a:off x="0" y="0"/>
          <a:ext cx="0" cy="0"/>
          <a:chOff x="0" y="0"/>
          <a:chExt cx="0" cy="0"/>
        </a:xfrm>
      </p:grpSpPr>
      <p:sp>
        <p:nvSpPr>
          <p:cNvPr id="169" name="Google Shape;169;g30971e09587_3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0" name="Google Shape;170;g30971e09587_3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Tanner / Eva</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30971e09587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30971e09587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Tanner / Eva</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 name="Shape 182"/>
        <p:cNvGrpSpPr/>
        <p:nvPr/>
      </p:nvGrpSpPr>
      <p:grpSpPr>
        <a:xfrm>
          <a:off x="0" y="0"/>
          <a:ext cx="0" cy="0"/>
          <a:chOff x="0" y="0"/>
          <a:chExt cx="0" cy="0"/>
        </a:xfrm>
      </p:grpSpPr>
      <p:sp>
        <p:nvSpPr>
          <p:cNvPr id="183" name="Google Shape;183;g2fc19164f32_2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 name="Google Shape;184;g2fc19164f32_2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Nsadhu</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30971e09587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30971e09587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Nsadhu</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30971e09587_3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30971e09587_3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Nsadhu</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301dfb87c10_6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301dfb87c10_6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Luke</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2fc19164f32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2fc19164f32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Tanner</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308a698f6fc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308a698f6fc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Luke</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309a8784fb5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309a8784fb5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308a698f6fc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5" name="Google Shape;225;g308a698f6fc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Luke</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308a698f6fc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308a698f6fc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Luke</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308a698f6fc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308a698f6fc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Luke</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308a698f6fc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308a698f6fc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Luke</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8" name="Shape 248"/>
        <p:cNvGrpSpPr/>
        <p:nvPr/>
      </p:nvGrpSpPr>
      <p:grpSpPr>
        <a:xfrm>
          <a:off x="0" y="0"/>
          <a:ext cx="0" cy="0"/>
          <a:chOff x="0" y="0"/>
          <a:chExt cx="0" cy="0"/>
        </a:xfrm>
      </p:grpSpPr>
      <p:sp>
        <p:nvSpPr>
          <p:cNvPr id="249" name="Google Shape;249;g308a698f6fc_0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0" name="Google Shape;250;g308a698f6fc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Luke</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4" name="Shape 254"/>
        <p:cNvGrpSpPr/>
        <p:nvPr/>
      </p:nvGrpSpPr>
      <p:grpSpPr>
        <a:xfrm>
          <a:off x="0" y="0"/>
          <a:ext cx="0" cy="0"/>
          <a:chOff x="0" y="0"/>
          <a:chExt cx="0" cy="0"/>
        </a:xfrm>
      </p:grpSpPr>
      <p:sp>
        <p:nvSpPr>
          <p:cNvPr id="255" name="Google Shape;255;g308a698f6fc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6" name="Google Shape;256;g308a698f6fc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Luke</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2fc19164f32_2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2" name="Google Shape;262;g2fc19164f32_2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Luke</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308a698f6fc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308a698f6fc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Luke</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g2fc19164f32_2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2" name="Google Shape;82;g2fc19164f32_2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Eva</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3044637dd8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3044637dd8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Drew</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0" name="Shape 280"/>
        <p:cNvGrpSpPr/>
        <p:nvPr/>
      </p:nvGrpSpPr>
      <p:grpSpPr>
        <a:xfrm>
          <a:off x="0" y="0"/>
          <a:ext cx="0" cy="0"/>
          <a:chOff x="0" y="0"/>
          <a:chExt cx="0" cy="0"/>
        </a:xfrm>
      </p:grpSpPr>
      <p:sp>
        <p:nvSpPr>
          <p:cNvPr id="281" name="Google Shape;281;g30971e09587_2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2" name="Google Shape;282;g30971e09587_2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Drew</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30490d7448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30490d7448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Eva</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2fd70ca6805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2fd70ca6805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Ian</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2fc19164f32_2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2fc19164f32_2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Tanner</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305e424f4f7_0_1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305e424f4f7_0_1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Eva</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 name="Shape 93"/>
        <p:cNvGrpSpPr/>
        <p:nvPr/>
      </p:nvGrpSpPr>
      <p:grpSpPr>
        <a:xfrm>
          <a:off x="0" y="0"/>
          <a:ext cx="0" cy="0"/>
          <a:chOff x="0" y="0"/>
          <a:chExt cx="0" cy="0"/>
        </a:xfrm>
      </p:grpSpPr>
      <p:sp>
        <p:nvSpPr>
          <p:cNvPr id="94" name="Google Shape;94;g305e424f4f7_0_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 name="Google Shape;95;g305e424f4f7_0_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Tanner</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2fc19164f32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2fc19164f32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Eva</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2fc19164f32_2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2fc19164f32_2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Drew</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2fc19164f32_2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2fc19164f32_2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Tanner / Ian</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2fc19164f32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2fc19164f32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Tanner</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 name="Shape 11"/>
        <p:cNvGrpSpPr/>
        <p:nvPr/>
      </p:nvGrpSpPr>
      <p:grpSpPr>
        <a:xfrm>
          <a:off x="0" y="0"/>
          <a:ext cx="0" cy="0"/>
          <a:chOff x="0" y="0"/>
          <a:chExt cx="0" cy="0"/>
        </a:xfrm>
      </p:grpSpPr>
      <p:sp>
        <p:nvSpPr>
          <p:cNvPr id="12" name="Google Shape;12;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3" name="Google Shape;13;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6" name="Shape 46"/>
        <p:cNvGrpSpPr/>
        <p:nvPr/>
      </p:nvGrpSpPr>
      <p:grpSpPr>
        <a:xfrm>
          <a:off x="0" y="0"/>
          <a:ext cx="0" cy="0"/>
          <a:chOff x="0" y="0"/>
          <a:chExt cx="0" cy="0"/>
        </a:xfrm>
      </p:grpSpPr>
      <p:sp>
        <p:nvSpPr>
          <p:cNvPr id="47" name="Google Shape;47;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8" name="Google Shape;48;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9" name="Google Shape;49;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0" name="Shape 50"/>
        <p:cNvGrpSpPr/>
        <p:nvPr/>
      </p:nvGrpSpPr>
      <p:grpSpPr>
        <a:xfrm>
          <a:off x="0" y="0"/>
          <a:ext cx="0" cy="0"/>
          <a:chOff x="0" y="0"/>
          <a:chExt cx="0" cy="0"/>
        </a:xfrm>
      </p:grpSpPr>
      <p:sp>
        <p:nvSpPr>
          <p:cNvPr id="51" name="Google Shape;51;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7" name="Google Shape;17;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8" name="Shape 18"/>
        <p:cNvGrpSpPr/>
        <p:nvPr/>
      </p:nvGrpSpPr>
      <p:grpSpPr>
        <a:xfrm>
          <a:off x="0" y="0"/>
          <a:ext cx="0" cy="0"/>
          <a:chOff x="0" y="0"/>
          <a:chExt cx="0" cy="0"/>
        </a:xfrm>
      </p:grpSpPr>
      <p:sp>
        <p:nvSpPr>
          <p:cNvPr id="19" name="Google Shape;19;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0" name="Google Shape;20;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1" name="Google Shape;21;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2" name="Shape 22"/>
        <p:cNvGrpSpPr/>
        <p:nvPr/>
      </p:nvGrpSpPr>
      <p:grpSpPr>
        <a:xfrm>
          <a:off x="0" y="0"/>
          <a:ext cx="0" cy="0"/>
          <a:chOff x="0" y="0"/>
          <a:chExt cx="0" cy="0"/>
        </a:xfrm>
      </p:grpSpPr>
      <p:sp>
        <p:nvSpPr>
          <p:cNvPr id="23" name="Google Shape;23;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4" name="Google Shape;24;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5" name="Google Shape;25;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 name="Google Shape;26;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7" name="Shape 27"/>
        <p:cNvGrpSpPr/>
        <p:nvPr/>
      </p:nvGrpSpPr>
      <p:grpSpPr>
        <a:xfrm>
          <a:off x="0" y="0"/>
          <a:ext cx="0" cy="0"/>
          <a:chOff x="0" y="0"/>
          <a:chExt cx="0" cy="0"/>
        </a:xfrm>
      </p:grpSpPr>
      <p:sp>
        <p:nvSpPr>
          <p:cNvPr id="28" name="Google Shape;28;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9" name="Google Shape;29;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0" name="Shape 30"/>
        <p:cNvGrpSpPr/>
        <p:nvPr/>
      </p:nvGrpSpPr>
      <p:grpSpPr>
        <a:xfrm>
          <a:off x="0" y="0"/>
          <a:ext cx="0" cy="0"/>
          <a:chOff x="0" y="0"/>
          <a:chExt cx="0" cy="0"/>
        </a:xfrm>
      </p:grpSpPr>
      <p:sp>
        <p:nvSpPr>
          <p:cNvPr id="31" name="Google Shape;31;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2" name="Google Shape;32;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3" name="Google Shape;33;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4" name="Shape 34"/>
        <p:cNvGrpSpPr/>
        <p:nvPr/>
      </p:nvGrpSpPr>
      <p:grpSpPr>
        <a:xfrm>
          <a:off x="0" y="0"/>
          <a:ext cx="0" cy="0"/>
          <a:chOff x="0" y="0"/>
          <a:chExt cx="0" cy="0"/>
        </a:xfrm>
      </p:grpSpPr>
      <p:sp>
        <p:nvSpPr>
          <p:cNvPr id="35" name="Google Shape;35;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6" name="Google Shape;36;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7" name="Shape 37"/>
        <p:cNvGrpSpPr/>
        <p:nvPr/>
      </p:nvGrpSpPr>
      <p:grpSpPr>
        <a:xfrm>
          <a:off x="0" y="0"/>
          <a:ext cx="0" cy="0"/>
          <a:chOff x="0" y="0"/>
          <a:chExt cx="0" cy="0"/>
        </a:xfrm>
      </p:grpSpPr>
      <p:sp>
        <p:nvSpPr>
          <p:cNvPr id="38" name="Google Shape;38;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0" name="Google Shape;40;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1" name="Google Shape;41;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2" name="Google Shape;42;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3" name="Shape 43"/>
        <p:cNvGrpSpPr/>
        <p:nvPr/>
      </p:nvGrpSpPr>
      <p:grpSpPr>
        <a:xfrm>
          <a:off x="0" y="0"/>
          <a:ext cx="0" cy="0"/>
          <a:chOff x="0" y="0"/>
          <a:chExt cx="0" cy="0"/>
        </a:xfrm>
      </p:grpSpPr>
      <p:sp>
        <p:nvSpPr>
          <p:cNvPr id="44" name="Google Shape;44;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5" name="Google Shape;45;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0.xml"/><Relationship Id="rId10" Type="http://schemas.openxmlformats.org/officeDocument/2006/relationships/slideLayout" Target="../slideLayouts/slideLayout9.xml"/><Relationship Id="rId13" Type="http://schemas.openxmlformats.org/officeDocument/2006/relationships/theme" Target="../theme/theme2.xml"/><Relationship Id="rId12" Type="http://schemas.openxmlformats.org/officeDocument/2006/relationships/slideLayout" Target="../slideLayouts/slideLayout11.xml"/><Relationship Id="rId1" Type="http://schemas.openxmlformats.org/officeDocument/2006/relationships/image" Target="../media/image1.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9" Type="http://schemas.openxmlformats.org/officeDocument/2006/relationships/slideLayout" Target="../slideLayouts/slideLayout8.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p:nvPr/>
        </p:nvSpPr>
        <p:spPr>
          <a:xfrm>
            <a:off x="-77300" y="-56225"/>
            <a:ext cx="9324300" cy="5291100"/>
          </a:xfrm>
          <a:prstGeom prst="rect">
            <a:avLst/>
          </a:prstGeom>
          <a:solidFill>
            <a:srgbClr val="FFFFFF">
              <a:alpha val="2409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 name="Google Shape;10;p1"/>
          <p:cNvSpPr/>
          <p:nvPr/>
        </p:nvSpPr>
        <p:spPr>
          <a:xfrm>
            <a:off x="-70525" y="-105775"/>
            <a:ext cx="9261600" cy="5324400"/>
          </a:xfrm>
          <a:prstGeom prst="rect">
            <a:avLst/>
          </a:prstGeom>
          <a:solidFill>
            <a:srgbClr val="3D6890">
              <a:alpha val="30000"/>
            </a:srgbClr>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 accent1="accent1" accent2="accent2" accent3="accent3" accent4="accent4" accent5="accent5" accent6="accent6" bg1="lt1" bg2="dk2" tx1="dk1" tx2="lt2" folHlink="folHlink" hlink="hlink"/>
  <p:sldLayoutIdLst>
    <p:sldLayoutId id="2147483648" r:id="rId2"/>
    <p:sldLayoutId id="2147483649" r:id="rId3"/>
    <p:sldLayoutId id="214748365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3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1" Type="http://schemas.openxmlformats.org/officeDocument/2006/relationships/image" Target="../media/image25.png"/><Relationship Id="rId10" Type="http://schemas.openxmlformats.org/officeDocument/2006/relationships/image" Target="../media/image12.png"/><Relationship Id="rId13" Type="http://schemas.openxmlformats.org/officeDocument/2006/relationships/image" Target="../media/image11.png"/><Relationship Id="rId12" Type="http://schemas.openxmlformats.org/officeDocument/2006/relationships/image" Target="../media/image16.png"/><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7.png"/><Relationship Id="rId4" Type="http://schemas.openxmlformats.org/officeDocument/2006/relationships/image" Target="../media/image6.png"/><Relationship Id="rId9" Type="http://schemas.openxmlformats.org/officeDocument/2006/relationships/image" Target="../media/image10.jpg"/><Relationship Id="rId15" Type="http://schemas.openxmlformats.org/officeDocument/2006/relationships/image" Target="../media/image4.png"/><Relationship Id="rId14" Type="http://schemas.openxmlformats.org/officeDocument/2006/relationships/image" Target="../media/image8.png"/><Relationship Id="rId17" Type="http://schemas.openxmlformats.org/officeDocument/2006/relationships/image" Target="../media/image21.png"/><Relationship Id="rId16" Type="http://schemas.openxmlformats.org/officeDocument/2006/relationships/image" Target="../media/image7.png"/><Relationship Id="rId5" Type="http://schemas.openxmlformats.org/officeDocument/2006/relationships/image" Target="../media/image5.png"/><Relationship Id="rId19" Type="http://schemas.openxmlformats.org/officeDocument/2006/relationships/image" Target="../media/image19.jpg"/><Relationship Id="rId6" Type="http://schemas.openxmlformats.org/officeDocument/2006/relationships/image" Target="../media/image14.png"/><Relationship Id="rId18" Type="http://schemas.openxmlformats.org/officeDocument/2006/relationships/image" Target="../media/image13.png"/><Relationship Id="rId7" Type="http://schemas.openxmlformats.org/officeDocument/2006/relationships/image" Target="../media/image2.png"/><Relationship Id="rId8" Type="http://schemas.openxmlformats.org/officeDocument/2006/relationships/image" Target="../media/image3.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28.png"/><Relationship Id="rId4" Type="http://schemas.openxmlformats.org/officeDocument/2006/relationships/hyperlink" Target="https://www.canva.com/design/DAGSh0qayN0/UTuxBEQAMuK_8K8Xh7cuFw/view?utm_content=DAGSh0qayN0&amp;utm_campaign=designshare&amp;utm_medium=link&amp;utm_source=editor"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24.png"/><Relationship Id="rId4" Type="http://schemas.openxmlformats.org/officeDocument/2006/relationships/hyperlink" Target="https://docs.google.com/spreadsheets/d/175Oc5RSNjGTzMNT9uip6kQZqAMXzPgB3WDZRYHYPpP4/edit?usp=sharing"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23.png"/><Relationship Id="rId4" Type="http://schemas.openxmlformats.org/officeDocument/2006/relationships/image" Target="../media/image3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7.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8.png"/><Relationship Id="rId4" Type="http://schemas.openxmlformats.org/officeDocument/2006/relationships/image" Target="../media/image30.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 Id="rId3" Type="http://schemas.openxmlformats.org/officeDocument/2006/relationships/image" Target="../media/image31.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9.xml"/><Relationship Id="rId3" Type="http://schemas.openxmlformats.org/officeDocument/2006/relationships/image" Target="../media/image2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0.xml"/><Relationship Id="rId3" Type="http://schemas.openxmlformats.org/officeDocument/2006/relationships/image" Target="../media/image20.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1.xml"/><Relationship Id="rId3" Type="http://schemas.openxmlformats.org/officeDocument/2006/relationships/image" Target="../media/image29.png"/><Relationship Id="rId4" Type="http://schemas.openxmlformats.org/officeDocument/2006/relationships/image" Target="../media/image22.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hyperlink" Target="https://docs.google.com/spreadsheets/d/1AyazgeLOqcwIVji6cZBRRxJEtnvjj9Z5/edit?usp=sharing&amp;ouid=102529504832657868959&amp;rtpof=true&amp;sd=true" TargetMode="External"/><Relationship Id="rId4" Type="http://schemas.openxmlformats.org/officeDocument/2006/relationships/image" Target="../media/image1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5" name="Shape 55"/>
        <p:cNvGrpSpPr/>
        <p:nvPr/>
      </p:nvGrpSpPr>
      <p:grpSpPr>
        <a:xfrm>
          <a:off x="0" y="0"/>
          <a:ext cx="0" cy="0"/>
          <a:chOff x="0" y="0"/>
          <a:chExt cx="0" cy="0"/>
        </a:xfrm>
      </p:grpSpPr>
      <p:sp>
        <p:nvSpPr>
          <p:cNvPr id="56" name="Google Shape;56;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b="1" lang="en" sz="6000">
                <a:solidFill>
                  <a:schemeClr val="lt2"/>
                </a:solidFill>
              </a:rPr>
              <a:t>Space Time Card</a:t>
            </a:r>
            <a:endParaRPr b="1" sz="6000">
              <a:solidFill>
                <a:schemeClr val="lt2"/>
              </a:solidFill>
            </a:endParaRPr>
          </a:p>
          <a:p>
            <a:pPr indent="0" lvl="0" marL="0" rtl="0" algn="ctr">
              <a:spcBef>
                <a:spcPts val="0"/>
              </a:spcBef>
              <a:spcAft>
                <a:spcPts val="0"/>
              </a:spcAft>
              <a:buNone/>
            </a:pPr>
            <a:r>
              <a:rPr b="1" lang="en" sz="3588">
                <a:solidFill>
                  <a:schemeClr val="lt2"/>
                </a:solidFill>
              </a:rPr>
              <a:t>System Level Design Phase</a:t>
            </a:r>
            <a:endParaRPr b="1" sz="3588">
              <a:solidFill>
                <a:schemeClr val="lt2"/>
              </a:solidFill>
            </a:endParaRPr>
          </a:p>
        </p:txBody>
      </p:sp>
      <p:sp>
        <p:nvSpPr>
          <p:cNvPr id="57" name="Google Shape;57;p13"/>
          <p:cNvSpPr txBox="1"/>
          <p:nvPr>
            <p:ph idx="1" type="subTitle"/>
          </p:nvPr>
        </p:nvSpPr>
        <p:spPr>
          <a:xfrm>
            <a:off x="1288350" y="2873375"/>
            <a:ext cx="6567300" cy="792600"/>
          </a:xfrm>
          <a:prstGeom prst="rect">
            <a:avLst/>
          </a:prstGeom>
        </p:spPr>
        <p:txBody>
          <a:bodyPr anchorCtr="0" anchor="t" bIns="91425" lIns="91425" spcFirstLastPara="1" rIns="91425" wrap="square" tIns="91425">
            <a:normAutofit/>
          </a:bodyPr>
          <a:lstStyle/>
          <a:p>
            <a:pPr indent="0" lvl="0" marL="0" rtl="0" algn="ctr">
              <a:lnSpc>
                <a:spcPct val="80000"/>
              </a:lnSpc>
              <a:spcBef>
                <a:spcPts val="0"/>
              </a:spcBef>
              <a:spcAft>
                <a:spcPts val="0"/>
              </a:spcAft>
              <a:buSzPts val="935"/>
              <a:buNone/>
            </a:pPr>
            <a:r>
              <a:rPr lang="en" sz="2200">
                <a:solidFill>
                  <a:schemeClr val="lt1"/>
                </a:solidFill>
              </a:rPr>
              <a:t>Eva Czukkermann, Ian Dolfi, Nsadhu Muyinda, Drew Schacke, Luke Schrom, Tanner Smith</a:t>
            </a:r>
            <a:endParaRPr sz="2200">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b="1" lang="en">
                <a:solidFill>
                  <a:schemeClr val="lt1"/>
                </a:solidFill>
              </a:rPr>
              <a:t>Functional Tree:</a:t>
            </a:r>
            <a:endParaRPr/>
          </a:p>
        </p:txBody>
      </p:sp>
      <p:pic>
        <p:nvPicPr>
          <p:cNvPr id="128" name="Google Shape;128;p22"/>
          <p:cNvPicPr preferRelativeResize="0"/>
          <p:nvPr/>
        </p:nvPicPr>
        <p:blipFill rotWithShape="1">
          <a:blip r:embed="rId3">
            <a:alphaModFix/>
          </a:blip>
          <a:srcRect b="11395" l="16664" r="17468" t="11710"/>
          <a:stretch/>
        </p:blipFill>
        <p:spPr>
          <a:xfrm>
            <a:off x="1585450" y="1017725"/>
            <a:ext cx="5973094" cy="39310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b="1" lang="en">
                <a:solidFill>
                  <a:schemeClr val="lt1"/>
                </a:solidFill>
              </a:rPr>
              <a:t>Transformation Diagram</a:t>
            </a:r>
            <a:r>
              <a:rPr b="1" lang="en">
                <a:solidFill>
                  <a:schemeClr val="lt1"/>
                </a:solidFill>
              </a:rPr>
              <a:t>:</a:t>
            </a:r>
            <a:endParaRPr/>
          </a:p>
        </p:txBody>
      </p:sp>
      <p:pic>
        <p:nvPicPr>
          <p:cNvPr id="134" name="Google Shape;134;p23"/>
          <p:cNvPicPr preferRelativeResize="0"/>
          <p:nvPr/>
        </p:nvPicPr>
        <p:blipFill>
          <a:blip r:embed="rId3">
            <a:alphaModFix/>
          </a:blip>
          <a:stretch>
            <a:fillRect/>
          </a:stretch>
        </p:blipFill>
        <p:spPr>
          <a:xfrm>
            <a:off x="963075" y="1223600"/>
            <a:ext cx="7217851" cy="35231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4"/>
          <p:cNvSpPr/>
          <p:nvPr/>
        </p:nvSpPr>
        <p:spPr>
          <a:xfrm>
            <a:off x="2700350" y="-6775"/>
            <a:ext cx="6490200" cy="51840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graphicFrame>
        <p:nvGraphicFramePr>
          <p:cNvPr id="140" name="Google Shape;140;p24"/>
          <p:cNvGraphicFramePr/>
          <p:nvPr/>
        </p:nvGraphicFramePr>
        <p:xfrm>
          <a:off x="2744200" y="61650"/>
          <a:ext cx="3000000" cy="3000000"/>
        </p:xfrm>
        <a:graphic>
          <a:graphicData uri="http://schemas.openxmlformats.org/drawingml/2006/table">
            <a:tbl>
              <a:tblPr>
                <a:noFill/>
                <a:tableStyleId>{576CF290-094E-4E82-9F32-BA8F19E04632}</a:tableStyleId>
              </a:tblPr>
              <a:tblGrid>
                <a:gridCol w="1269500"/>
                <a:gridCol w="1269500"/>
                <a:gridCol w="1269500"/>
                <a:gridCol w="1269500"/>
                <a:gridCol w="1269500"/>
              </a:tblGrid>
              <a:tr h="447900">
                <a:tc>
                  <a:txBody>
                    <a:bodyPr/>
                    <a:lstStyle/>
                    <a:p>
                      <a:pPr indent="0" lvl="0" marL="0" rtl="0" algn="ctr">
                        <a:spcBef>
                          <a:spcPts val="0"/>
                        </a:spcBef>
                        <a:spcAft>
                          <a:spcPts val="0"/>
                        </a:spcAft>
                        <a:buNone/>
                      </a:pPr>
                      <a:r>
                        <a:rPr b="1" lang="en" sz="1100"/>
                        <a:t>Method of Timekeeping</a:t>
                      </a:r>
                      <a:endParaRPr b="1" sz="1100"/>
                    </a:p>
                  </a:txBody>
                  <a:tcPr marT="63500" marB="63500" marR="63500" marL="63500"/>
                </a:tc>
                <a:tc>
                  <a:txBody>
                    <a:bodyPr/>
                    <a:lstStyle/>
                    <a:p>
                      <a:pPr indent="0" lvl="0" marL="0" rtl="0" algn="ctr">
                        <a:spcBef>
                          <a:spcPts val="0"/>
                        </a:spcBef>
                        <a:spcAft>
                          <a:spcPts val="0"/>
                        </a:spcAft>
                        <a:buNone/>
                      </a:pPr>
                      <a:r>
                        <a:rPr b="1" lang="en" sz="1100"/>
                        <a:t>Method of Communication</a:t>
                      </a:r>
                      <a:endParaRPr b="1" sz="1100"/>
                    </a:p>
                  </a:txBody>
                  <a:tcPr marT="63500" marB="63500" marR="63500" marL="63500"/>
                </a:tc>
                <a:tc>
                  <a:txBody>
                    <a:bodyPr/>
                    <a:lstStyle/>
                    <a:p>
                      <a:pPr indent="0" lvl="0" marL="0" rtl="0" algn="ctr">
                        <a:spcBef>
                          <a:spcPts val="0"/>
                        </a:spcBef>
                        <a:spcAft>
                          <a:spcPts val="0"/>
                        </a:spcAft>
                        <a:buNone/>
                      </a:pPr>
                      <a:r>
                        <a:rPr b="1" lang="en" sz="1100"/>
                        <a:t>Communication Protocol </a:t>
                      </a:r>
                      <a:endParaRPr b="1" sz="1100"/>
                    </a:p>
                  </a:txBody>
                  <a:tcPr marT="63500" marB="63500" marR="63500" marL="63500"/>
                </a:tc>
                <a:tc>
                  <a:txBody>
                    <a:bodyPr/>
                    <a:lstStyle/>
                    <a:p>
                      <a:pPr indent="0" lvl="0" marL="0" rtl="0" algn="ctr">
                        <a:spcBef>
                          <a:spcPts val="0"/>
                        </a:spcBef>
                        <a:spcAft>
                          <a:spcPts val="0"/>
                        </a:spcAft>
                        <a:buNone/>
                      </a:pPr>
                      <a:r>
                        <a:rPr b="1" lang="en" sz="1100"/>
                        <a:t>Programmable Logic</a:t>
                      </a:r>
                      <a:endParaRPr b="1" sz="1100"/>
                    </a:p>
                  </a:txBody>
                  <a:tcPr marT="63500" marB="63500" marR="63500" marL="63500">
                    <a:lnB cap="flat" cmpd="sng" w="57150">
                      <a:solidFill>
                        <a:srgbClr val="FF0000"/>
                      </a:solidFill>
                      <a:prstDash val="solid"/>
                      <a:round/>
                      <a:headEnd len="sm" w="sm" type="none"/>
                      <a:tailEnd len="sm" w="sm" type="none"/>
                    </a:lnB>
                  </a:tcPr>
                </a:tc>
                <a:tc>
                  <a:txBody>
                    <a:bodyPr/>
                    <a:lstStyle/>
                    <a:p>
                      <a:pPr indent="0" lvl="0" marL="0" rtl="0" algn="ctr">
                        <a:spcBef>
                          <a:spcPts val="0"/>
                        </a:spcBef>
                        <a:spcAft>
                          <a:spcPts val="0"/>
                        </a:spcAft>
                        <a:buNone/>
                      </a:pPr>
                      <a:r>
                        <a:rPr b="1" lang="en" sz="1100"/>
                        <a:t>Processing</a:t>
                      </a:r>
                      <a:endParaRPr b="1" sz="1100"/>
                    </a:p>
                    <a:p>
                      <a:pPr indent="0" lvl="0" marL="0" rtl="0" algn="ctr">
                        <a:spcBef>
                          <a:spcPts val="0"/>
                        </a:spcBef>
                        <a:spcAft>
                          <a:spcPts val="0"/>
                        </a:spcAft>
                        <a:buNone/>
                      </a:pPr>
                      <a:r>
                        <a:rPr b="1" lang="en" sz="1100"/>
                        <a:t>System</a:t>
                      </a:r>
                      <a:endParaRPr b="1" sz="1100"/>
                    </a:p>
                  </a:txBody>
                  <a:tcPr marT="63500" marB="63500" marR="63500" marL="63500">
                    <a:lnB cap="flat" cmpd="sng" w="57150">
                      <a:solidFill>
                        <a:srgbClr val="FF0000"/>
                      </a:solidFill>
                      <a:prstDash val="solid"/>
                      <a:round/>
                      <a:headEnd len="sm" w="sm" type="none"/>
                      <a:tailEnd len="sm" w="sm" type="none"/>
                    </a:lnB>
                  </a:tcPr>
                </a:tc>
              </a:tr>
              <a:tr h="836150">
                <a:tc>
                  <a:txBody>
                    <a:bodyPr/>
                    <a:lstStyle/>
                    <a:p>
                      <a:pPr indent="0" lvl="0" marL="0" rtl="0" algn="ctr">
                        <a:spcBef>
                          <a:spcPts val="0"/>
                        </a:spcBef>
                        <a:spcAft>
                          <a:spcPts val="0"/>
                        </a:spcAft>
                        <a:buNone/>
                      </a:pPr>
                      <a:r>
                        <a:rPr lang="en" sz="900"/>
                        <a:t>mRO-50</a:t>
                      </a:r>
                      <a:endParaRPr sz="900"/>
                    </a:p>
                    <a:p>
                      <a:pPr indent="0" lvl="0" marL="0" rtl="0" algn="ctr">
                        <a:spcBef>
                          <a:spcPts val="0"/>
                        </a:spcBef>
                        <a:spcAft>
                          <a:spcPts val="0"/>
                        </a:spcAft>
                        <a:buNone/>
                      </a:pPr>
                      <a:r>
                        <a:t/>
                      </a:r>
                      <a:endParaRPr sz="1000"/>
                    </a:p>
                  </a:txBody>
                  <a:tcPr marT="63500" marB="63500" marR="63500" marL="63500"/>
                </a:tc>
                <a:tc>
                  <a:txBody>
                    <a:bodyPr/>
                    <a:lstStyle/>
                    <a:p>
                      <a:pPr indent="0" lvl="0" marL="0" rtl="0" algn="ctr">
                        <a:spcBef>
                          <a:spcPts val="0"/>
                        </a:spcBef>
                        <a:spcAft>
                          <a:spcPts val="0"/>
                        </a:spcAft>
                        <a:buNone/>
                      </a:pPr>
                      <a:r>
                        <a:rPr lang="en" sz="900"/>
                        <a:t>PCIe</a:t>
                      </a:r>
                      <a:endParaRPr sz="900"/>
                    </a:p>
                    <a:p>
                      <a:pPr indent="0" lvl="0" marL="0" rtl="0" algn="ctr">
                        <a:spcBef>
                          <a:spcPts val="0"/>
                        </a:spcBef>
                        <a:spcAft>
                          <a:spcPts val="0"/>
                        </a:spcAft>
                        <a:buNone/>
                      </a:pPr>
                      <a:r>
                        <a:t/>
                      </a:r>
                      <a:endParaRPr sz="1100"/>
                    </a:p>
                  </a:txBody>
                  <a:tcPr marT="63500" marB="63500" marR="63500" marL="63500"/>
                </a:tc>
                <a:tc>
                  <a:txBody>
                    <a:bodyPr/>
                    <a:lstStyle/>
                    <a:p>
                      <a:pPr indent="0" lvl="0" marL="0" rtl="0" algn="ctr">
                        <a:spcBef>
                          <a:spcPts val="0"/>
                        </a:spcBef>
                        <a:spcAft>
                          <a:spcPts val="0"/>
                        </a:spcAft>
                        <a:buNone/>
                      </a:pPr>
                      <a:r>
                        <a:rPr lang="en" sz="900"/>
                        <a:t>I</a:t>
                      </a:r>
                      <a:r>
                        <a:rPr baseline="30000" lang="en" sz="900"/>
                        <a:t>2</a:t>
                      </a:r>
                      <a:r>
                        <a:rPr lang="en" sz="900"/>
                        <a:t>C</a:t>
                      </a:r>
                      <a:endParaRPr sz="900"/>
                    </a:p>
                    <a:p>
                      <a:pPr indent="0" lvl="0" marL="0" rtl="0" algn="ctr">
                        <a:spcBef>
                          <a:spcPts val="0"/>
                        </a:spcBef>
                        <a:spcAft>
                          <a:spcPts val="0"/>
                        </a:spcAft>
                        <a:buNone/>
                      </a:pPr>
                      <a:r>
                        <a:t/>
                      </a:r>
                      <a:endParaRPr sz="1100"/>
                    </a:p>
                  </a:txBody>
                  <a:tcPr marT="63500" marB="63500" marR="63500" marL="63500">
                    <a:lnR cap="flat" cmpd="sng" w="57150">
                      <a:solidFill>
                        <a:srgbClr val="FF0000"/>
                      </a:solidFill>
                      <a:prstDash val="solid"/>
                      <a:round/>
                      <a:headEnd len="sm" w="sm" type="none"/>
                      <a:tailEnd len="sm" w="sm" type="none"/>
                    </a:lnR>
                  </a:tcPr>
                </a:tc>
                <a:tc>
                  <a:txBody>
                    <a:bodyPr/>
                    <a:lstStyle/>
                    <a:p>
                      <a:pPr indent="0" lvl="0" marL="0" rtl="0" algn="ctr">
                        <a:spcBef>
                          <a:spcPts val="0"/>
                        </a:spcBef>
                        <a:spcAft>
                          <a:spcPts val="0"/>
                        </a:spcAft>
                        <a:buNone/>
                      </a:pPr>
                      <a:r>
                        <a:rPr lang="en" sz="900"/>
                        <a:t>MicroZed 7Z010</a:t>
                      </a:r>
                      <a:endParaRPr sz="900"/>
                    </a:p>
                    <a:p>
                      <a:pPr indent="0" lvl="0" marL="0" rtl="0" algn="ctr">
                        <a:spcBef>
                          <a:spcPts val="0"/>
                        </a:spcBef>
                        <a:spcAft>
                          <a:spcPts val="0"/>
                        </a:spcAft>
                        <a:buNone/>
                      </a:pPr>
                      <a:r>
                        <a:t/>
                      </a:r>
                      <a:endParaRPr sz="1100"/>
                    </a:p>
                  </a:txBody>
                  <a:tcPr marT="63500" marB="63500" marR="63500" marL="63500">
                    <a:lnL cap="flat" cmpd="sng" w="57150">
                      <a:solidFill>
                        <a:srgbClr val="FF0000"/>
                      </a:solidFill>
                      <a:prstDash val="solid"/>
                      <a:round/>
                      <a:headEnd len="sm" w="sm" type="none"/>
                      <a:tailEnd len="sm" w="sm" type="none"/>
                    </a:lnL>
                    <a:lnR cap="flat" cmpd="sng" w="57150">
                      <a:solidFill>
                        <a:srgbClr val="FF0000"/>
                      </a:solidFill>
                      <a:prstDash val="solid"/>
                      <a:round/>
                      <a:headEnd len="sm" w="sm" type="none"/>
                      <a:tailEnd len="sm" w="sm" type="none"/>
                    </a:lnR>
                    <a:lnT cap="flat" cmpd="sng" w="57150">
                      <a:solidFill>
                        <a:srgbClr val="FF0000"/>
                      </a:solidFill>
                      <a:prstDash val="solid"/>
                      <a:round/>
                      <a:headEnd len="sm" w="sm" type="none"/>
                      <a:tailEnd len="sm" w="sm" type="none"/>
                    </a:lnT>
                    <a:lnB cap="flat" cmpd="sng" w="57150">
                      <a:solidFill>
                        <a:srgbClr val="FF0000"/>
                      </a:solidFill>
                      <a:prstDash val="solid"/>
                      <a:round/>
                      <a:headEnd len="sm" w="sm" type="none"/>
                      <a:tailEnd len="sm" w="sm" type="none"/>
                    </a:lnB>
                  </a:tcPr>
                </a:tc>
                <a:tc>
                  <a:txBody>
                    <a:bodyPr/>
                    <a:lstStyle/>
                    <a:p>
                      <a:pPr indent="0" lvl="0" marL="0" rtl="0" algn="ctr">
                        <a:spcBef>
                          <a:spcPts val="0"/>
                        </a:spcBef>
                        <a:spcAft>
                          <a:spcPts val="0"/>
                        </a:spcAft>
                        <a:buNone/>
                      </a:pPr>
                      <a:r>
                        <a:rPr lang="en" sz="900"/>
                        <a:t>MicroZed 7Z010</a:t>
                      </a:r>
                      <a:endParaRPr sz="900"/>
                    </a:p>
                    <a:p>
                      <a:pPr indent="0" lvl="0" marL="0" rtl="0" algn="ctr">
                        <a:spcBef>
                          <a:spcPts val="0"/>
                        </a:spcBef>
                        <a:spcAft>
                          <a:spcPts val="0"/>
                        </a:spcAft>
                        <a:buNone/>
                      </a:pPr>
                      <a:r>
                        <a:t/>
                      </a:r>
                      <a:endParaRPr sz="1100"/>
                    </a:p>
                  </a:txBody>
                  <a:tcPr marT="63500" marB="63500" marR="63500" marL="63500">
                    <a:lnL cap="flat" cmpd="sng" w="57150">
                      <a:solidFill>
                        <a:srgbClr val="FF0000"/>
                      </a:solidFill>
                      <a:prstDash val="solid"/>
                      <a:round/>
                      <a:headEnd len="sm" w="sm" type="none"/>
                      <a:tailEnd len="sm" w="sm" type="none"/>
                    </a:lnL>
                    <a:lnR cap="flat" cmpd="sng" w="57150">
                      <a:solidFill>
                        <a:srgbClr val="FF0000"/>
                      </a:solidFill>
                      <a:prstDash val="solid"/>
                      <a:round/>
                      <a:headEnd len="sm" w="sm" type="none"/>
                      <a:tailEnd len="sm" w="sm" type="none"/>
                    </a:lnR>
                    <a:lnT cap="flat" cmpd="sng" w="57150">
                      <a:solidFill>
                        <a:srgbClr val="FF0000"/>
                      </a:solidFill>
                      <a:prstDash val="solid"/>
                      <a:round/>
                      <a:headEnd len="sm" w="sm" type="none"/>
                      <a:tailEnd len="sm" w="sm" type="none"/>
                    </a:lnT>
                    <a:lnB cap="flat" cmpd="sng" w="57150">
                      <a:solidFill>
                        <a:srgbClr val="FF0000"/>
                      </a:solidFill>
                      <a:prstDash val="solid"/>
                      <a:round/>
                      <a:headEnd len="sm" w="sm" type="none"/>
                      <a:tailEnd len="sm" w="sm" type="none"/>
                    </a:lnB>
                  </a:tcPr>
                </a:tc>
              </a:tr>
              <a:tr h="980050">
                <a:tc>
                  <a:txBody>
                    <a:bodyPr/>
                    <a:lstStyle/>
                    <a:p>
                      <a:pPr indent="0" lvl="0" marL="0" rtl="0" algn="ctr">
                        <a:spcBef>
                          <a:spcPts val="0"/>
                        </a:spcBef>
                        <a:spcAft>
                          <a:spcPts val="0"/>
                        </a:spcAft>
                        <a:buNone/>
                      </a:pPr>
                      <a:r>
                        <a:rPr lang="en" sz="900"/>
                        <a:t>SiT5801</a:t>
                      </a:r>
                      <a:endParaRPr sz="900"/>
                    </a:p>
                    <a:p>
                      <a:pPr indent="0" lvl="0" marL="0" rtl="0" algn="ctr">
                        <a:spcBef>
                          <a:spcPts val="0"/>
                        </a:spcBef>
                        <a:spcAft>
                          <a:spcPts val="0"/>
                        </a:spcAft>
                        <a:buNone/>
                      </a:pPr>
                      <a:r>
                        <a:t/>
                      </a:r>
                      <a:endParaRPr sz="1100"/>
                    </a:p>
                  </a:txBody>
                  <a:tcPr marT="63500" marB="63500" marR="63500" marL="63500"/>
                </a:tc>
                <a:tc>
                  <a:txBody>
                    <a:bodyPr/>
                    <a:lstStyle/>
                    <a:p>
                      <a:pPr indent="0" lvl="0" marL="0" rtl="0" algn="ctr">
                        <a:spcBef>
                          <a:spcPts val="0"/>
                        </a:spcBef>
                        <a:spcAft>
                          <a:spcPts val="0"/>
                        </a:spcAft>
                        <a:buNone/>
                      </a:pPr>
                      <a:r>
                        <a:rPr lang="en" sz="900"/>
                        <a:t>USB</a:t>
                      </a:r>
                      <a:endParaRPr sz="900"/>
                    </a:p>
                    <a:p>
                      <a:pPr indent="0" lvl="0" marL="0" rtl="0" algn="ctr">
                        <a:spcBef>
                          <a:spcPts val="0"/>
                        </a:spcBef>
                        <a:spcAft>
                          <a:spcPts val="0"/>
                        </a:spcAft>
                        <a:buNone/>
                      </a:pPr>
                      <a:r>
                        <a:t/>
                      </a:r>
                      <a:endParaRPr sz="1100"/>
                    </a:p>
                  </a:txBody>
                  <a:tcPr marT="63500" marB="63500" marR="63500" marL="63500">
                    <a:lnB cap="flat" cmpd="sng" w="57150">
                      <a:solidFill>
                        <a:srgbClr val="FF0000"/>
                      </a:solidFill>
                      <a:prstDash val="solid"/>
                      <a:round/>
                      <a:headEnd len="sm" w="sm" type="none"/>
                      <a:tailEnd len="sm" w="sm" type="none"/>
                    </a:lnB>
                  </a:tcPr>
                </a:tc>
                <a:tc>
                  <a:txBody>
                    <a:bodyPr/>
                    <a:lstStyle/>
                    <a:p>
                      <a:pPr indent="0" lvl="0" marL="0" rtl="0" algn="ctr">
                        <a:spcBef>
                          <a:spcPts val="0"/>
                        </a:spcBef>
                        <a:spcAft>
                          <a:spcPts val="0"/>
                        </a:spcAft>
                        <a:buNone/>
                      </a:pPr>
                      <a:r>
                        <a:rPr lang="en" sz="900"/>
                        <a:t>SPI</a:t>
                      </a:r>
                      <a:endParaRPr sz="900"/>
                    </a:p>
                    <a:p>
                      <a:pPr indent="0" lvl="0" marL="0" rtl="0" algn="ctr">
                        <a:spcBef>
                          <a:spcPts val="0"/>
                        </a:spcBef>
                        <a:spcAft>
                          <a:spcPts val="0"/>
                        </a:spcAft>
                        <a:buNone/>
                      </a:pPr>
                      <a:r>
                        <a:t/>
                      </a:r>
                      <a:endParaRPr sz="1100"/>
                    </a:p>
                  </a:txBody>
                  <a:tcPr marT="63500" marB="63500" marR="63500" marL="63500"/>
                </a:tc>
                <a:tc>
                  <a:txBody>
                    <a:bodyPr/>
                    <a:lstStyle/>
                    <a:p>
                      <a:pPr indent="0" lvl="0" marL="0" rtl="0" algn="ctr">
                        <a:spcBef>
                          <a:spcPts val="0"/>
                        </a:spcBef>
                        <a:spcAft>
                          <a:spcPts val="0"/>
                        </a:spcAft>
                        <a:buNone/>
                      </a:pPr>
                      <a:r>
                        <a:rPr lang="en" sz="900"/>
                        <a:t>AC7100B (Just FPGA)</a:t>
                      </a:r>
                      <a:endParaRPr sz="900"/>
                    </a:p>
                    <a:p>
                      <a:pPr indent="0" lvl="0" marL="0" rtl="0" algn="ctr">
                        <a:spcBef>
                          <a:spcPts val="0"/>
                        </a:spcBef>
                        <a:spcAft>
                          <a:spcPts val="0"/>
                        </a:spcAft>
                        <a:buNone/>
                      </a:pPr>
                      <a:r>
                        <a:t/>
                      </a:r>
                      <a:endParaRPr sz="1100"/>
                    </a:p>
                  </a:txBody>
                  <a:tcPr marT="63500" marB="63500" marR="63500" marL="63500">
                    <a:lnT cap="flat" cmpd="sng" w="57150">
                      <a:solidFill>
                        <a:srgbClr val="FF0000"/>
                      </a:solidFill>
                      <a:prstDash val="solid"/>
                      <a:round/>
                      <a:headEnd len="sm" w="sm" type="none"/>
                      <a:tailEnd len="sm" w="sm" type="none"/>
                    </a:lnT>
                  </a:tcPr>
                </a:tc>
                <a:tc>
                  <a:txBody>
                    <a:bodyPr/>
                    <a:lstStyle/>
                    <a:p>
                      <a:pPr indent="0" lvl="0" marL="0" rtl="0" algn="ctr">
                        <a:spcBef>
                          <a:spcPts val="0"/>
                        </a:spcBef>
                        <a:spcAft>
                          <a:spcPts val="0"/>
                        </a:spcAft>
                        <a:buNone/>
                      </a:pPr>
                      <a:r>
                        <a:rPr lang="en" sz="900"/>
                        <a:t>MSP430FR5969-SP</a:t>
                      </a:r>
                      <a:endParaRPr sz="900"/>
                    </a:p>
                    <a:p>
                      <a:pPr indent="0" lvl="0" marL="0" rtl="0" algn="ctr">
                        <a:spcBef>
                          <a:spcPts val="0"/>
                        </a:spcBef>
                        <a:spcAft>
                          <a:spcPts val="0"/>
                        </a:spcAft>
                        <a:buNone/>
                      </a:pPr>
                      <a:r>
                        <a:t/>
                      </a:r>
                      <a:endParaRPr sz="1100"/>
                    </a:p>
                  </a:txBody>
                  <a:tcPr marT="63500" marB="63500" marR="63500" marL="63500">
                    <a:lnT cap="flat" cmpd="sng" w="57150">
                      <a:solidFill>
                        <a:srgbClr val="FF0000"/>
                      </a:solidFill>
                      <a:prstDash val="solid"/>
                      <a:round/>
                      <a:headEnd len="sm" w="sm" type="none"/>
                      <a:tailEnd len="sm" w="sm" type="none"/>
                    </a:lnT>
                  </a:tcPr>
                </a:tc>
              </a:tr>
              <a:tr h="950400">
                <a:tc>
                  <a:txBody>
                    <a:bodyPr/>
                    <a:lstStyle/>
                    <a:p>
                      <a:pPr indent="0" lvl="0" marL="0" rtl="0" algn="ctr">
                        <a:spcBef>
                          <a:spcPts val="0"/>
                        </a:spcBef>
                        <a:spcAft>
                          <a:spcPts val="0"/>
                        </a:spcAft>
                        <a:buNone/>
                      </a:pPr>
                      <a:r>
                        <a:rPr lang="en" sz="900"/>
                        <a:t>SiT5802</a:t>
                      </a:r>
                      <a:endParaRPr sz="900"/>
                    </a:p>
                    <a:p>
                      <a:pPr indent="0" lvl="0" marL="0" rtl="0" algn="ctr">
                        <a:spcBef>
                          <a:spcPts val="0"/>
                        </a:spcBef>
                        <a:spcAft>
                          <a:spcPts val="0"/>
                        </a:spcAft>
                        <a:buNone/>
                      </a:pPr>
                      <a:r>
                        <a:t/>
                      </a:r>
                      <a:endParaRPr sz="1100"/>
                    </a:p>
                  </a:txBody>
                  <a:tcPr marT="63500" marB="63500" marR="63500" marL="63500">
                    <a:lnR cap="flat" cmpd="sng" w="57150">
                      <a:solidFill>
                        <a:srgbClr val="FF0000"/>
                      </a:solidFill>
                      <a:prstDash val="solid"/>
                      <a:round/>
                      <a:headEnd len="sm" w="sm" type="none"/>
                      <a:tailEnd len="sm" w="sm" type="none"/>
                    </a:lnR>
                    <a:lnB cap="flat" cmpd="sng" w="57150">
                      <a:solidFill>
                        <a:srgbClr val="FF0000"/>
                      </a:solidFill>
                      <a:prstDash val="solid"/>
                      <a:round/>
                      <a:headEnd len="sm" w="sm" type="none"/>
                      <a:tailEnd len="sm" w="sm" type="none"/>
                    </a:lnB>
                  </a:tcPr>
                </a:tc>
                <a:tc rowSpan="2">
                  <a:txBody>
                    <a:bodyPr/>
                    <a:lstStyle/>
                    <a:p>
                      <a:pPr indent="0" lvl="0" marL="0" rtl="0" algn="ctr">
                        <a:spcBef>
                          <a:spcPts val="0"/>
                        </a:spcBef>
                        <a:spcAft>
                          <a:spcPts val="0"/>
                        </a:spcAft>
                        <a:buNone/>
                      </a:pPr>
                      <a:r>
                        <a:rPr lang="en" sz="900"/>
                        <a:t>RS232/485</a:t>
                      </a:r>
                      <a:endParaRPr sz="900"/>
                    </a:p>
                    <a:p>
                      <a:pPr indent="0" lvl="0" marL="0" rtl="0" algn="ctr">
                        <a:spcBef>
                          <a:spcPts val="0"/>
                        </a:spcBef>
                        <a:spcAft>
                          <a:spcPts val="0"/>
                        </a:spcAft>
                        <a:buNone/>
                      </a:pPr>
                      <a:r>
                        <a:t/>
                      </a:r>
                      <a:endParaRPr sz="1100"/>
                    </a:p>
                  </a:txBody>
                  <a:tcPr marT="63500" marB="63500" marR="63500" marL="63500">
                    <a:lnL cap="flat" cmpd="sng" w="57150">
                      <a:solidFill>
                        <a:srgbClr val="FF0000"/>
                      </a:solidFill>
                      <a:prstDash val="solid"/>
                      <a:round/>
                      <a:headEnd len="sm" w="sm" type="none"/>
                      <a:tailEnd len="sm" w="sm" type="none"/>
                    </a:lnL>
                    <a:lnR cap="flat" cmpd="sng" w="57150">
                      <a:solidFill>
                        <a:srgbClr val="FF0000"/>
                      </a:solidFill>
                      <a:prstDash val="solid"/>
                      <a:round/>
                      <a:headEnd len="sm" w="sm" type="none"/>
                      <a:tailEnd len="sm" w="sm" type="none"/>
                    </a:lnR>
                    <a:lnT cap="flat" cmpd="sng" w="57150">
                      <a:solidFill>
                        <a:srgbClr val="FF0000"/>
                      </a:solidFill>
                      <a:prstDash val="solid"/>
                      <a:round/>
                      <a:headEnd len="sm" w="sm" type="none"/>
                      <a:tailEnd len="sm" w="sm" type="none"/>
                    </a:lnT>
                    <a:lnB cap="flat" cmpd="sng" w="76200">
                      <a:solidFill>
                        <a:srgbClr val="FF0000"/>
                      </a:solidFill>
                      <a:prstDash val="solid"/>
                      <a:round/>
                      <a:headEnd len="sm" w="sm" type="none"/>
                      <a:tailEnd len="sm" w="sm" type="none"/>
                    </a:lnB>
                  </a:tcPr>
                </a:tc>
                <a:tc>
                  <a:txBody>
                    <a:bodyPr/>
                    <a:lstStyle/>
                    <a:p>
                      <a:pPr indent="0" lvl="0" marL="0" rtl="0" algn="ctr">
                        <a:spcBef>
                          <a:spcPts val="0"/>
                        </a:spcBef>
                        <a:spcAft>
                          <a:spcPts val="0"/>
                        </a:spcAft>
                        <a:buNone/>
                      </a:pPr>
                      <a:r>
                        <a:rPr lang="en" sz="900"/>
                        <a:t>UART</a:t>
                      </a:r>
                      <a:endParaRPr sz="900"/>
                    </a:p>
                    <a:p>
                      <a:pPr indent="0" lvl="0" marL="0" rtl="0" algn="ctr">
                        <a:spcBef>
                          <a:spcPts val="0"/>
                        </a:spcBef>
                        <a:spcAft>
                          <a:spcPts val="0"/>
                        </a:spcAft>
                        <a:buNone/>
                      </a:pPr>
                      <a:r>
                        <a:t/>
                      </a:r>
                      <a:endParaRPr sz="1100"/>
                    </a:p>
                  </a:txBody>
                  <a:tcPr marT="63500" marB="63500" marR="63500" marL="63500">
                    <a:lnL cap="flat" cmpd="sng" w="57150">
                      <a:solidFill>
                        <a:srgbClr val="FF0000"/>
                      </a:solidFill>
                      <a:prstDash val="solid"/>
                      <a:round/>
                      <a:headEnd len="sm" w="sm" type="none"/>
                      <a:tailEnd len="sm" w="sm" type="none"/>
                    </a:lnL>
                    <a:lnB cap="flat" cmpd="sng" w="57150">
                      <a:solidFill>
                        <a:srgbClr val="FF0000"/>
                      </a:solidFill>
                      <a:prstDash val="solid"/>
                      <a:round/>
                      <a:headEnd len="sm" w="sm" type="none"/>
                      <a:tailEnd len="sm" w="sm" type="none"/>
                    </a:lnB>
                  </a:tcPr>
                </a:tc>
                <a:tc>
                  <a:txBody>
                    <a:bodyPr/>
                    <a:lstStyle/>
                    <a:p>
                      <a:pPr indent="0" lvl="0" marL="0" rtl="0" algn="ctr">
                        <a:spcBef>
                          <a:spcPts val="0"/>
                        </a:spcBef>
                        <a:spcAft>
                          <a:spcPts val="0"/>
                        </a:spcAft>
                        <a:buNone/>
                      </a:pPr>
                      <a:r>
                        <a:rPr lang="en" sz="900"/>
                        <a:t>AC7Z035B (SoC ARM-PS/PLA-FPGA)</a:t>
                      </a:r>
                      <a:endParaRPr sz="900"/>
                    </a:p>
                    <a:p>
                      <a:pPr indent="0" lvl="0" marL="0" rtl="0" algn="ctr">
                        <a:spcBef>
                          <a:spcPts val="0"/>
                        </a:spcBef>
                        <a:spcAft>
                          <a:spcPts val="0"/>
                        </a:spcAft>
                        <a:buNone/>
                      </a:pPr>
                      <a:r>
                        <a:t/>
                      </a:r>
                      <a:endParaRPr sz="1100"/>
                    </a:p>
                  </a:txBody>
                  <a:tcPr marT="63500" marB="63500" marR="63500" marL="63500"/>
                </a:tc>
                <a:tc>
                  <a:txBody>
                    <a:bodyPr/>
                    <a:lstStyle/>
                    <a:p>
                      <a:pPr indent="0" lvl="0" marL="0" rtl="0" algn="ctr">
                        <a:spcBef>
                          <a:spcPts val="0"/>
                        </a:spcBef>
                        <a:spcAft>
                          <a:spcPts val="0"/>
                        </a:spcAft>
                        <a:buNone/>
                      </a:pPr>
                      <a:r>
                        <a:rPr lang="en" sz="900"/>
                        <a:t>STM32WBA52CG</a:t>
                      </a:r>
                      <a:endParaRPr sz="900"/>
                    </a:p>
                    <a:p>
                      <a:pPr indent="0" lvl="0" marL="0" rtl="0" algn="ctr">
                        <a:spcBef>
                          <a:spcPts val="0"/>
                        </a:spcBef>
                        <a:spcAft>
                          <a:spcPts val="0"/>
                        </a:spcAft>
                        <a:buNone/>
                      </a:pPr>
                      <a:r>
                        <a:t/>
                      </a:r>
                      <a:endParaRPr sz="1100"/>
                    </a:p>
                  </a:txBody>
                  <a:tcPr marT="63500" marB="63500" marR="63500" marL="63500"/>
                </a:tc>
              </a:tr>
              <a:tr h="906825">
                <a:tc>
                  <a:txBody>
                    <a:bodyPr/>
                    <a:lstStyle/>
                    <a:p>
                      <a:pPr indent="0" lvl="0" marL="0" rtl="0" algn="ctr">
                        <a:spcBef>
                          <a:spcPts val="0"/>
                        </a:spcBef>
                        <a:spcAft>
                          <a:spcPts val="0"/>
                        </a:spcAft>
                        <a:buNone/>
                      </a:pPr>
                      <a:r>
                        <a:rPr lang="en" sz="900"/>
                        <a:t>SiT5356</a:t>
                      </a:r>
                      <a:endParaRPr sz="900"/>
                    </a:p>
                    <a:p>
                      <a:pPr indent="0" lvl="0" marL="0" rtl="0" algn="ctr">
                        <a:spcBef>
                          <a:spcPts val="0"/>
                        </a:spcBef>
                        <a:spcAft>
                          <a:spcPts val="0"/>
                        </a:spcAft>
                        <a:buNone/>
                      </a:pPr>
                      <a:r>
                        <a:t/>
                      </a:r>
                      <a:endParaRPr sz="1100"/>
                    </a:p>
                  </a:txBody>
                  <a:tcPr marT="63500" marB="63500" marR="63500" marL="63500">
                    <a:lnL cap="flat" cmpd="sng" w="57150">
                      <a:solidFill>
                        <a:srgbClr val="FF0000"/>
                      </a:solidFill>
                      <a:prstDash val="solid"/>
                      <a:round/>
                      <a:headEnd len="sm" w="sm" type="none"/>
                      <a:tailEnd len="sm" w="sm" type="none"/>
                    </a:lnL>
                    <a:lnR cap="flat" cmpd="sng" w="57150">
                      <a:solidFill>
                        <a:srgbClr val="FF0000"/>
                      </a:solidFill>
                      <a:prstDash val="solid"/>
                      <a:round/>
                      <a:headEnd len="sm" w="sm" type="none"/>
                      <a:tailEnd len="sm" w="sm" type="none"/>
                    </a:lnR>
                    <a:lnT cap="flat" cmpd="sng" w="57150">
                      <a:solidFill>
                        <a:srgbClr val="FF0000"/>
                      </a:solidFill>
                      <a:prstDash val="solid"/>
                      <a:round/>
                      <a:headEnd len="sm" w="sm" type="none"/>
                      <a:tailEnd len="sm" w="sm" type="none"/>
                    </a:lnT>
                    <a:lnB cap="flat" cmpd="sng" w="57150">
                      <a:solidFill>
                        <a:srgbClr val="FF0000"/>
                      </a:solidFill>
                      <a:prstDash val="solid"/>
                      <a:round/>
                      <a:headEnd len="sm" w="sm" type="none"/>
                      <a:tailEnd len="sm" w="sm" type="none"/>
                    </a:lnB>
                  </a:tcPr>
                </a:tc>
                <a:tc vMerge="1"/>
                <a:tc>
                  <a:txBody>
                    <a:bodyPr/>
                    <a:lstStyle/>
                    <a:p>
                      <a:pPr indent="0" lvl="0" marL="0" rtl="0" algn="ctr">
                        <a:spcBef>
                          <a:spcPts val="0"/>
                        </a:spcBef>
                        <a:spcAft>
                          <a:spcPts val="0"/>
                        </a:spcAft>
                        <a:buNone/>
                      </a:pPr>
                      <a:r>
                        <a:rPr lang="en" sz="900"/>
                        <a:t>CAN</a:t>
                      </a:r>
                      <a:endParaRPr sz="900"/>
                    </a:p>
                    <a:p>
                      <a:pPr indent="0" lvl="0" marL="0" rtl="0" algn="ctr">
                        <a:spcBef>
                          <a:spcPts val="0"/>
                        </a:spcBef>
                        <a:spcAft>
                          <a:spcPts val="0"/>
                        </a:spcAft>
                        <a:buNone/>
                      </a:pPr>
                      <a:r>
                        <a:t/>
                      </a:r>
                      <a:endParaRPr sz="1100"/>
                    </a:p>
                  </a:txBody>
                  <a:tcPr marT="63500" marB="63500" marR="63500" marL="63500">
                    <a:lnL cap="flat" cmpd="sng" w="57150">
                      <a:solidFill>
                        <a:srgbClr val="FF0000"/>
                      </a:solidFill>
                      <a:prstDash val="solid"/>
                      <a:round/>
                      <a:headEnd len="sm" w="sm" type="none"/>
                      <a:tailEnd len="sm" w="sm" type="none"/>
                    </a:lnL>
                    <a:lnR cap="flat" cmpd="sng" w="57150">
                      <a:solidFill>
                        <a:srgbClr val="FF0000"/>
                      </a:solidFill>
                      <a:prstDash val="solid"/>
                      <a:round/>
                      <a:headEnd len="sm" w="sm" type="none"/>
                      <a:tailEnd len="sm" w="sm" type="none"/>
                    </a:lnR>
                    <a:lnT cap="flat" cmpd="sng" w="57150">
                      <a:solidFill>
                        <a:srgbClr val="FF0000"/>
                      </a:solidFill>
                      <a:prstDash val="solid"/>
                      <a:round/>
                      <a:headEnd len="sm" w="sm" type="none"/>
                      <a:tailEnd len="sm" w="sm" type="none"/>
                    </a:lnT>
                    <a:lnB cap="flat" cmpd="sng" w="57150">
                      <a:solidFill>
                        <a:srgbClr val="FF0000"/>
                      </a:solidFill>
                      <a:prstDash val="solid"/>
                      <a:round/>
                      <a:headEnd len="sm" w="sm" type="none"/>
                      <a:tailEnd len="sm" w="sm" type="none"/>
                    </a:lnB>
                  </a:tcPr>
                </a:tc>
                <a:tc>
                  <a:txBody>
                    <a:bodyPr/>
                    <a:lstStyle/>
                    <a:p>
                      <a:pPr indent="0" lvl="0" marL="0" rtl="0" algn="ctr">
                        <a:spcBef>
                          <a:spcPts val="0"/>
                        </a:spcBef>
                        <a:spcAft>
                          <a:spcPts val="0"/>
                        </a:spcAft>
                        <a:buNone/>
                      </a:pPr>
                      <a:r>
                        <a:t/>
                      </a:r>
                      <a:endParaRPr sz="1100"/>
                    </a:p>
                  </a:txBody>
                  <a:tcPr marT="63500" marB="63500" marR="63500" marL="63500">
                    <a:lnL cap="flat" cmpd="sng" w="57150">
                      <a:solidFill>
                        <a:srgbClr val="FF0000"/>
                      </a:solidFill>
                      <a:prstDash val="solid"/>
                      <a:round/>
                      <a:headEnd len="sm" w="sm" type="none"/>
                      <a:tailEnd len="sm" w="sm" type="none"/>
                    </a:lnL>
                  </a:tcPr>
                </a:tc>
                <a:tc>
                  <a:txBody>
                    <a:bodyPr/>
                    <a:lstStyle/>
                    <a:p>
                      <a:pPr indent="0" lvl="0" marL="0" rtl="0" algn="ctr">
                        <a:spcBef>
                          <a:spcPts val="0"/>
                        </a:spcBef>
                        <a:spcAft>
                          <a:spcPts val="0"/>
                        </a:spcAft>
                        <a:buNone/>
                      </a:pPr>
                      <a:r>
                        <a:rPr lang="en" sz="900"/>
                        <a:t>AC7Z035B (SoC ARM-PS/PLA-FPGA)</a:t>
                      </a:r>
                      <a:endParaRPr sz="900"/>
                    </a:p>
                    <a:p>
                      <a:pPr indent="0" lvl="0" marL="0" rtl="0" algn="ctr">
                        <a:spcBef>
                          <a:spcPts val="0"/>
                        </a:spcBef>
                        <a:spcAft>
                          <a:spcPts val="0"/>
                        </a:spcAft>
                        <a:buNone/>
                      </a:pPr>
                      <a:r>
                        <a:t/>
                      </a:r>
                      <a:endParaRPr sz="1100"/>
                    </a:p>
                  </a:txBody>
                  <a:tcPr marT="63500" marB="63500" marR="63500" marL="63500"/>
                </a:tc>
              </a:tr>
              <a:tr h="910375">
                <a:tc>
                  <a:txBody>
                    <a:bodyPr/>
                    <a:lstStyle/>
                    <a:p>
                      <a:pPr indent="0" lvl="0" marL="0" rtl="0" algn="ctr">
                        <a:spcBef>
                          <a:spcPts val="0"/>
                        </a:spcBef>
                        <a:spcAft>
                          <a:spcPts val="0"/>
                        </a:spcAft>
                        <a:buNone/>
                      </a:pPr>
                      <a:r>
                        <a:rPr lang="en" sz="1000"/>
                        <a:t>SiT5346</a:t>
                      </a:r>
                      <a:endParaRPr sz="1000"/>
                    </a:p>
                    <a:p>
                      <a:pPr indent="0" lvl="0" marL="0" rtl="0" algn="ctr">
                        <a:spcBef>
                          <a:spcPts val="0"/>
                        </a:spcBef>
                        <a:spcAft>
                          <a:spcPts val="0"/>
                        </a:spcAft>
                        <a:buNone/>
                      </a:pPr>
                      <a:r>
                        <a:t/>
                      </a:r>
                      <a:endParaRPr sz="1100"/>
                    </a:p>
                  </a:txBody>
                  <a:tcPr marT="63500" marB="63500" marR="63500" marL="63500">
                    <a:lnT cap="flat" cmpd="sng" w="57150">
                      <a:solidFill>
                        <a:srgbClr val="FF0000"/>
                      </a:solidFill>
                      <a:prstDash val="solid"/>
                      <a:round/>
                      <a:headEnd len="sm" w="sm" type="none"/>
                      <a:tailEnd len="sm" w="sm" type="none"/>
                    </a:lnT>
                  </a:tcPr>
                </a:tc>
                <a:tc>
                  <a:txBody>
                    <a:bodyPr/>
                    <a:lstStyle/>
                    <a:p>
                      <a:pPr indent="0" lvl="0" marL="0" rtl="0" algn="ctr">
                        <a:spcBef>
                          <a:spcPts val="0"/>
                        </a:spcBef>
                        <a:spcAft>
                          <a:spcPts val="0"/>
                        </a:spcAft>
                        <a:buNone/>
                      </a:pPr>
                      <a:r>
                        <a:t/>
                      </a:r>
                      <a:endParaRPr sz="1100"/>
                    </a:p>
                  </a:txBody>
                  <a:tcPr marT="63500" marB="63500" marR="63500" marL="63500">
                    <a:lnT cap="flat" cmpd="sng" w="76200">
                      <a:solidFill>
                        <a:srgbClr val="FF0000"/>
                      </a:solidFill>
                      <a:prstDash val="solid"/>
                      <a:round/>
                      <a:headEnd len="sm" w="sm" type="none"/>
                      <a:tailEnd len="sm" w="sm" type="none"/>
                    </a:lnT>
                  </a:tcPr>
                </a:tc>
                <a:tc>
                  <a:txBody>
                    <a:bodyPr/>
                    <a:lstStyle/>
                    <a:p>
                      <a:pPr indent="0" lvl="0" marL="0" rtl="0" algn="ctr">
                        <a:spcBef>
                          <a:spcPts val="0"/>
                        </a:spcBef>
                        <a:spcAft>
                          <a:spcPts val="0"/>
                        </a:spcAft>
                        <a:buNone/>
                      </a:pPr>
                      <a:r>
                        <a:rPr lang="en" sz="900"/>
                        <a:t>Ethernet</a:t>
                      </a:r>
                      <a:endParaRPr sz="900"/>
                    </a:p>
                    <a:p>
                      <a:pPr indent="0" lvl="0" marL="0" rtl="0" algn="ctr">
                        <a:spcBef>
                          <a:spcPts val="0"/>
                        </a:spcBef>
                        <a:spcAft>
                          <a:spcPts val="0"/>
                        </a:spcAft>
                        <a:buNone/>
                      </a:pPr>
                      <a:r>
                        <a:t/>
                      </a:r>
                      <a:endParaRPr sz="1100"/>
                    </a:p>
                  </a:txBody>
                  <a:tcPr marT="63500" marB="63500" marR="63500" marL="63500">
                    <a:lnT cap="flat" cmpd="sng" w="57150">
                      <a:solidFill>
                        <a:srgbClr val="FF0000"/>
                      </a:solidFill>
                      <a:prstDash val="solid"/>
                      <a:round/>
                      <a:headEnd len="sm" w="sm" type="none"/>
                      <a:tailEnd len="sm" w="sm" type="none"/>
                    </a:lnT>
                  </a:tcPr>
                </a:tc>
                <a:tc>
                  <a:txBody>
                    <a:bodyPr/>
                    <a:lstStyle/>
                    <a:p>
                      <a:pPr indent="0" lvl="0" marL="0" rtl="0" algn="ctr">
                        <a:spcBef>
                          <a:spcPts val="0"/>
                        </a:spcBef>
                        <a:spcAft>
                          <a:spcPts val="0"/>
                        </a:spcAft>
                        <a:buNone/>
                      </a:pPr>
                      <a:r>
                        <a:t/>
                      </a:r>
                      <a:endParaRPr sz="1100"/>
                    </a:p>
                  </a:txBody>
                  <a:tcPr marT="63500" marB="63500" marR="63500" marL="63500"/>
                </a:tc>
                <a:tc>
                  <a:txBody>
                    <a:bodyPr/>
                    <a:lstStyle/>
                    <a:p>
                      <a:pPr indent="0" lvl="0" marL="0" rtl="0" algn="ctr">
                        <a:spcBef>
                          <a:spcPts val="0"/>
                        </a:spcBef>
                        <a:spcAft>
                          <a:spcPts val="0"/>
                        </a:spcAft>
                        <a:buNone/>
                      </a:pPr>
                      <a:r>
                        <a:t/>
                      </a:r>
                      <a:endParaRPr sz="1100"/>
                    </a:p>
                  </a:txBody>
                  <a:tcPr marT="63500" marB="63500" marR="63500" marL="63500"/>
                </a:tc>
              </a:tr>
            </a:tbl>
          </a:graphicData>
        </a:graphic>
      </p:graphicFrame>
      <p:sp>
        <p:nvSpPr>
          <p:cNvPr id="141" name="Google Shape;141;p24"/>
          <p:cNvSpPr txBox="1"/>
          <p:nvPr>
            <p:ph type="title"/>
          </p:nvPr>
        </p:nvSpPr>
        <p:spPr>
          <a:xfrm>
            <a:off x="311700" y="445025"/>
            <a:ext cx="24630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lt1"/>
                </a:solidFill>
              </a:rPr>
              <a:t>Morphological </a:t>
            </a:r>
            <a:endParaRPr b="1">
              <a:solidFill>
                <a:schemeClr val="lt1"/>
              </a:solidFill>
            </a:endParaRPr>
          </a:p>
          <a:p>
            <a:pPr indent="0" lvl="0" marL="0" rtl="0" algn="l">
              <a:spcBef>
                <a:spcPts val="0"/>
              </a:spcBef>
              <a:spcAft>
                <a:spcPts val="0"/>
              </a:spcAft>
              <a:buNone/>
            </a:pPr>
            <a:r>
              <a:rPr b="1" lang="en">
                <a:solidFill>
                  <a:schemeClr val="lt1"/>
                </a:solidFill>
              </a:rPr>
              <a:t>Chart</a:t>
            </a:r>
            <a:endParaRPr b="1">
              <a:solidFill>
                <a:schemeClr val="lt1"/>
              </a:solidFill>
            </a:endParaRPr>
          </a:p>
        </p:txBody>
      </p:sp>
      <p:pic>
        <p:nvPicPr>
          <p:cNvPr id="142" name="Google Shape;142;p24"/>
          <p:cNvPicPr preferRelativeResize="0"/>
          <p:nvPr/>
        </p:nvPicPr>
        <p:blipFill rotWithShape="1">
          <a:blip r:embed="rId3">
            <a:alphaModFix/>
          </a:blip>
          <a:srcRect b="24836" l="10452" r="14024" t="25726"/>
          <a:stretch/>
        </p:blipFill>
        <p:spPr>
          <a:xfrm>
            <a:off x="2900900" y="759775"/>
            <a:ext cx="876300" cy="572700"/>
          </a:xfrm>
          <a:prstGeom prst="rect">
            <a:avLst/>
          </a:prstGeom>
          <a:noFill/>
          <a:ln>
            <a:noFill/>
          </a:ln>
        </p:spPr>
      </p:pic>
      <p:pic>
        <p:nvPicPr>
          <p:cNvPr id="143" name="Google Shape;143;p24"/>
          <p:cNvPicPr preferRelativeResize="0"/>
          <p:nvPr/>
        </p:nvPicPr>
        <p:blipFill rotWithShape="1">
          <a:blip r:embed="rId4">
            <a:alphaModFix/>
          </a:blip>
          <a:srcRect b="8530" l="0" r="0" t="9756"/>
          <a:stretch/>
        </p:blipFill>
        <p:spPr>
          <a:xfrm>
            <a:off x="4251075" y="762900"/>
            <a:ext cx="819150" cy="577716"/>
          </a:xfrm>
          <a:prstGeom prst="rect">
            <a:avLst/>
          </a:prstGeom>
          <a:noFill/>
          <a:ln>
            <a:noFill/>
          </a:ln>
        </p:spPr>
      </p:pic>
      <p:pic>
        <p:nvPicPr>
          <p:cNvPr id="144" name="Google Shape;144;p24"/>
          <p:cNvPicPr preferRelativeResize="0"/>
          <p:nvPr/>
        </p:nvPicPr>
        <p:blipFill>
          <a:blip r:embed="rId5">
            <a:alphaModFix/>
          </a:blip>
          <a:stretch>
            <a:fillRect/>
          </a:stretch>
        </p:blipFill>
        <p:spPr>
          <a:xfrm>
            <a:off x="5574100" y="675524"/>
            <a:ext cx="679063" cy="752475"/>
          </a:xfrm>
          <a:prstGeom prst="rect">
            <a:avLst/>
          </a:prstGeom>
          <a:noFill/>
          <a:ln>
            <a:noFill/>
          </a:ln>
        </p:spPr>
      </p:pic>
      <p:pic>
        <p:nvPicPr>
          <p:cNvPr id="145" name="Google Shape;145;p24"/>
          <p:cNvPicPr preferRelativeResize="0"/>
          <p:nvPr/>
        </p:nvPicPr>
        <p:blipFill>
          <a:blip r:embed="rId6">
            <a:alphaModFix/>
          </a:blip>
          <a:stretch>
            <a:fillRect/>
          </a:stretch>
        </p:blipFill>
        <p:spPr>
          <a:xfrm>
            <a:off x="6721575" y="793613"/>
            <a:ext cx="947639" cy="516300"/>
          </a:xfrm>
          <a:prstGeom prst="rect">
            <a:avLst/>
          </a:prstGeom>
          <a:noFill/>
          <a:ln>
            <a:noFill/>
          </a:ln>
        </p:spPr>
      </p:pic>
      <p:pic>
        <p:nvPicPr>
          <p:cNvPr id="146" name="Google Shape;146;p24"/>
          <p:cNvPicPr preferRelativeResize="0"/>
          <p:nvPr/>
        </p:nvPicPr>
        <p:blipFill>
          <a:blip r:embed="rId6">
            <a:alphaModFix/>
          </a:blip>
          <a:stretch>
            <a:fillRect/>
          </a:stretch>
        </p:blipFill>
        <p:spPr>
          <a:xfrm>
            <a:off x="7937225" y="740610"/>
            <a:ext cx="1057275" cy="569302"/>
          </a:xfrm>
          <a:prstGeom prst="rect">
            <a:avLst/>
          </a:prstGeom>
          <a:noFill/>
          <a:ln>
            <a:noFill/>
          </a:ln>
        </p:spPr>
      </p:pic>
      <p:pic>
        <p:nvPicPr>
          <p:cNvPr id="147" name="Google Shape;147;p24"/>
          <p:cNvPicPr preferRelativeResize="0"/>
          <p:nvPr/>
        </p:nvPicPr>
        <p:blipFill rotWithShape="1">
          <a:blip r:embed="rId7">
            <a:alphaModFix/>
          </a:blip>
          <a:srcRect b="5377" l="0" r="0" t="11114"/>
          <a:stretch/>
        </p:blipFill>
        <p:spPr>
          <a:xfrm>
            <a:off x="2967575" y="2647950"/>
            <a:ext cx="819150" cy="572700"/>
          </a:xfrm>
          <a:prstGeom prst="rect">
            <a:avLst/>
          </a:prstGeom>
          <a:noFill/>
          <a:ln>
            <a:noFill/>
          </a:ln>
        </p:spPr>
      </p:pic>
      <p:pic>
        <p:nvPicPr>
          <p:cNvPr id="148" name="Google Shape;148;p24"/>
          <p:cNvPicPr preferRelativeResize="0"/>
          <p:nvPr/>
        </p:nvPicPr>
        <p:blipFill rotWithShape="1">
          <a:blip r:embed="rId8">
            <a:alphaModFix/>
          </a:blip>
          <a:srcRect b="9163" l="0" r="0" t="10670"/>
          <a:stretch/>
        </p:blipFill>
        <p:spPr>
          <a:xfrm>
            <a:off x="4210800" y="1665700"/>
            <a:ext cx="895350" cy="572700"/>
          </a:xfrm>
          <a:prstGeom prst="rect">
            <a:avLst/>
          </a:prstGeom>
          <a:noFill/>
          <a:ln>
            <a:noFill/>
          </a:ln>
        </p:spPr>
      </p:pic>
      <p:pic>
        <p:nvPicPr>
          <p:cNvPr id="149" name="Google Shape;149;p24"/>
          <p:cNvPicPr preferRelativeResize="0"/>
          <p:nvPr/>
        </p:nvPicPr>
        <p:blipFill>
          <a:blip r:embed="rId9">
            <a:alphaModFix/>
          </a:blip>
          <a:stretch>
            <a:fillRect/>
          </a:stretch>
        </p:blipFill>
        <p:spPr>
          <a:xfrm>
            <a:off x="5407713" y="1632963"/>
            <a:ext cx="1047750" cy="638175"/>
          </a:xfrm>
          <a:prstGeom prst="rect">
            <a:avLst/>
          </a:prstGeom>
          <a:noFill/>
          <a:ln>
            <a:noFill/>
          </a:ln>
        </p:spPr>
      </p:pic>
      <p:pic>
        <p:nvPicPr>
          <p:cNvPr id="150" name="Google Shape;150;p24"/>
          <p:cNvPicPr preferRelativeResize="0"/>
          <p:nvPr/>
        </p:nvPicPr>
        <p:blipFill>
          <a:blip r:embed="rId10">
            <a:alphaModFix/>
          </a:blip>
          <a:stretch>
            <a:fillRect/>
          </a:stretch>
        </p:blipFill>
        <p:spPr>
          <a:xfrm>
            <a:off x="6833450" y="1709946"/>
            <a:ext cx="723900" cy="606511"/>
          </a:xfrm>
          <a:prstGeom prst="rect">
            <a:avLst/>
          </a:prstGeom>
          <a:noFill/>
          <a:ln>
            <a:noFill/>
          </a:ln>
        </p:spPr>
      </p:pic>
      <p:pic>
        <p:nvPicPr>
          <p:cNvPr id="151" name="Google Shape;151;p24"/>
          <p:cNvPicPr preferRelativeResize="0"/>
          <p:nvPr/>
        </p:nvPicPr>
        <p:blipFill>
          <a:blip r:embed="rId11">
            <a:alphaModFix/>
          </a:blip>
          <a:stretch>
            <a:fillRect/>
          </a:stretch>
        </p:blipFill>
        <p:spPr>
          <a:xfrm>
            <a:off x="7922925" y="1647250"/>
            <a:ext cx="1085850" cy="609600"/>
          </a:xfrm>
          <a:prstGeom prst="rect">
            <a:avLst/>
          </a:prstGeom>
          <a:noFill/>
          <a:ln>
            <a:noFill/>
          </a:ln>
        </p:spPr>
      </p:pic>
      <p:pic>
        <p:nvPicPr>
          <p:cNvPr id="152" name="Google Shape;152;p24"/>
          <p:cNvPicPr preferRelativeResize="0"/>
          <p:nvPr/>
        </p:nvPicPr>
        <p:blipFill rotWithShape="1">
          <a:blip r:embed="rId7">
            <a:alphaModFix/>
          </a:blip>
          <a:srcRect b="5377" l="0" r="0" t="11114"/>
          <a:stretch/>
        </p:blipFill>
        <p:spPr>
          <a:xfrm>
            <a:off x="2929475" y="1623325"/>
            <a:ext cx="819150" cy="572700"/>
          </a:xfrm>
          <a:prstGeom prst="rect">
            <a:avLst/>
          </a:prstGeom>
          <a:noFill/>
          <a:ln>
            <a:noFill/>
          </a:ln>
        </p:spPr>
      </p:pic>
      <p:pic>
        <p:nvPicPr>
          <p:cNvPr id="153" name="Google Shape;153;p24"/>
          <p:cNvPicPr preferRelativeResize="0"/>
          <p:nvPr/>
        </p:nvPicPr>
        <p:blipFill>
          <a:blip r:embed="rId12">
            <a:alphaModFix/>
          </a:blip>
          <a:stretch>
            <a:fillRect/>
          </a:stretch>
        </p:blipFill>
        <p:spPr>
          <a:xfrm>
            <a:off x="4087263" y="2761825"/>
            <a:ext cx="1142425" cy="1142425"/>
          </a:xfrm>
          <a:prstGeom prst="rect">
            <a:avLst/>
          </a:prstGeom>
          <a:noFill/>
          <a:ln>
            <a:noFill/>
          </a:ln>
        </p:spPr>
      </p:pic>
      <p:pic>
        <p:nvPicPr>
          <p:cNvPr id="154" name="Google Shape;154;p24"/>
          <p:cNvPicPr preferRelativeResize="0"/>
          <p:nvPr/>
        </p:nvPicPr>
        <p:blipFill>
          <a:blip r:embed="rId13">
            <a:alphaModFix/>
          </a:blip>
          <a:stretch>
            <a:fillRect/>
          </a:stretch>
        </p:blipFill>
        <p:spPr>
          <a:xfrm>
            <a:off x="5389750" y="2604088"/>
            <a:ext cx="1047750" cy="581025"/>
          </a:xfrm>
          <a:prstGeom prst="rect">
            <a:avLst/>
          </a:prstGeom>
          <a:noFill/>
          <a:ln>
            <a:noFill/>
          </a:ln>
        </p:spPr>
      </p:pic>
      <p:pic>
        <p:nvPicPr>
          <p:cNvPr id="155" name="Google Shape;155;p24"/>
          <p:cNvPicPr preferRelativeResize="0"/>
          <p:nvPr/>
        </p:nvPicPr>
        <p:blipFill>
          <a:blip r:embed="rId14">
            <a:alphaModFix/>
          </a:blip>
          <a:stretch>
            <a:fillRect/>
          </a:stretch>
        </p:blipFill>
        <p:spPr>
          <a:xfrm>
            <a:off x="8103913" y="3637259"/>
            <a:ext cx="723900" cy="547816"/>
          </a:xfrm>
          <a:prstGeom prst="rect">
            <a:avLst/>
          </a:prstGeom>
          <a:noFill/>
          <a:ln>
            <a:noFill/>
          </a:ln>
        </p:spPr>
      </p:pic>
      <p:pic>
        <p:nvPicPr>
          <p:cNvPr id="156" name="Google Shape;156;p24"/>
          <p:cNvPicPr preferRelativeResize="0"/>
          <p:nvPr/>
        </p:nvPicPr>
        <p:blipFill>
          <a:blip r:embed="rId15">
            <a:alphaModFix/>
          </a:blip>
          <a:stretch>
            <a:fillRect/>
          </a:stretch>
        </p:blipFill>
        <p:spPr>
          <a:xfrm>
            <a:off x="8040523" y="2552438"/>
            <a:ext cx="876300" cy="684349"/>
          </a:xfrm>
          <a:prstGeom prst="rect">
            <a:avLst/>
          </a:prstGeom>
          <a:noFill/>
          <a:ln>
            <a:noFill/>
          </a:ln>
        </p:spPr>
      </p:pic>
      <p:pic>
        <p:nvPicPr>
          <p:cNvPr id="157" name="Google Shape;157;p24"/>
          <p:cNvPicPr preferRelativeResize="0"/>
          <p:nvPr/>
        </p:nvPicPr>
        <p:blipFill rotWithShape="1">
          <a:blip r:embed="rId16">
            <a:alphaModFix/>
          </a:blip>
          <a:srcRect b="0" l="0" r="0" t="12326"/>
          <a:stretch/>
        </p:blipFill>
        <p:spPr>
          <a:xfrm>
            <a:off x="2962800" y="4480175"/>
            <a:ext cx="828675" cy="609600"/>
          </a:xfrm>
          <a:prstGeom prst="rect">
            <a:avLst/>
          </a:prstGeom>
          <a:noFill/>
          <a:ln>
            <a:noFill/>
          </a:ln>
        </p:spPr>
      </p:pic>
      <p:pic>
        <p:nvPicPr>
          <p:cNvPr id="158" name="Google Shape;158;p24"/>
          <p:cNvPicPr preferRelativeResize="0"/>
          <p:nvPr/>
        </p:nvPicPr>
        <p:blipFill>
          <a:blip r:embed="rId17">
            <a:alphaModFix/>
          </a:blip>
          <a:stretch>
            <a:fillRect/>
          </a:stretch>
        </p:blipFill>
        <p:spPr>
          <a:xfrm>
            <a:off x="5408800" y="3461175"/>
            <a:ext cx="1009650" cy="723900"/>
          </a:xfrm>
          <a:prstGeom prst="rect">
            <a:avLst/>
          </a:prstGeom>
          <a:noFill/>
          <a:ln>
            <a:noFill/>
          </a:ln>
        </p:spPr>
      </p:pic>
      <p:pic>
        <p:nvPicPr>
          <p:cNvPr id="159" name="Google Shape;159;p24"/>
          <p:cNvPicPr preferRelativeResize="0"/>
          <p:nvPr/>
        </p:nvPicPr>
        <p:blipFill>
          <a:blip r:embed="rId14">
            <a:alphaModFix/>
          </a:blip>
          <a:stretch>
            <a:fillRect/>
          </a:stretch>
        </p:blipFill>
        <p:spPr>
          <a:xfrm>
            <a:off x="6833450" y="2716500"/>
            <a:ext cx="723900" cy="547816"/>
          </a:xfrm>
          <a:prstGeom prst="rect">
            <a:avLst/>
          </a:prstGeom>
          <a:noFill/>
          <a:ln>
            <a:noFill/>
          </a:ln>
        </p:spPr>
      </p:pic>
      <p:pic>
        <p:nvPicPr>
          <p:cNvPr id="160" name="Google Shape;160;p24"/>
          <p:cNvPicPr preferRelativeResize="0"/>
          <p:nvPr/>
        </p:nvPicPr>
        <p:blipFill rotWithShape="1">
          <a:blip r:embed="rId18">
            <a:alphaModFix/>
          </a:blip>
          <a:srcRect b="7907" l="0" r="0" t="5571"/>
          <a:stretch/>
        </p:blipFill>
        <p:spPr>
          <a:xfrm>
            <a:off x="2939000" y="3544775"/>
            <a:ext cx="876300" cy="572700"/>
          </a:xfrm>
          <a:prstGeom prst="rect">
            <a:avLst/>
          </a:prstGeom>
          <a:noFill/>
          <a:ln>
            <a:noFill/>
          </a:ln>
        </p:spPr>
      </p:pic>
      <p:pic>
        <p:nvPicPr>
          <p:cNvPr id="161" name="Google Shape;161;p24"/>
          <p:cNvPicPr preferRelativeResize="0"/>
          <p:nvPr/>
        </p:nvPicPr>
        <p:blipFill>
          <a:blip r:embed="rId19">
            <a:alphaModFix/>
          </a:blip>
          <a:stretch>
            <a:fillRect/>
          </a:stretch>
        </p:blipFill>
        <p:spPr>
          <a:xfrm>
            <a:off x="5551675" y="4461113"/>
            <a:ext cx="723900" cy="628650"/>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lt1"/>
                </a:solidFill>
              </a:rPr>
              <a:t>Updated Project Overview</a:t>
            </a:r>
            <a:endParaRPr b="1">
              <a:solidFill>
                <a:schemeClr val="lt1"/>
              </a:solidFill>
            </a:endParaRPr>
          </a:p>
        </p:txBody>
      </p:sp>
      <p:sp>
        <p:nvSpPr>
          <p:cNvPr id="167" name="Google Shape;167;p25"/>
          <p:cNvSpPr txBox="1"/>
          <p:nvPr>
            <p:ph idx="1" type="body"/>
          </p:nvPr>
        </p:nvSpPr>
        <p:spPr>
          <a:xfrm>
            <a:off x="311700" y="1152475"/>
            <a:ext cx="8520600" cy="38490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Clr>
                <a:schemeClr val="dk1"/>
              </a:buClr>
              <a:buSzPts val="1100"/>
              <a:buFont typeface="Arial"/>
              <a:buNone/>
            </a:pPr>
            <a:r>
              <a:rPr lang="en" sz="1600" u="sng">
                <a:solidFill>
                  <a:schemeClr val="lt1"/>
                </a:solidFill>
              </a:rPr>
              <a:t>Long Term</a:t>
            </a:r>
            <a:r>
              <a:rPr lang="en" sz="1600">
                <a:solidFill>
                  <a:schemeClr val="lt1"/>
                </a:solidFill>
              </a:rPr>
              <a:t>:</a:t>
            </a:r>
            <a:endParaRPr sz="1600">
              <a:solidFill>
                <a:schemeClr val="lt1"/>
              </a:solidFill>
            </a:endParaRPr>
          </a:p>
          <a:p>
            <a:pPr indent="-330200" lvl="0" marL="457200" rtl="0" algn="l">
              <a:lnSpc>
                <a:spcPct val="100000"/>
              </a:lnSpc>
              <a:spcBef>
                <a:spcPts val="0"/>
              </a:spcBef>
              <a:spcAft>
                <a:spcPts val="0"/>
              </a:spcAft>
              <a:buClr>
                <a:schemeClr val="lt1"/>
              </a:buClr>
              <a:buSzPts val="1600"/>
              <a:buAutoNum type="alphaLcPeriod"/>
            </a:pPr>
            <a:r>
              <a:rPr lang="en" sz="1600">
                <a:solidFill>
                  <a:schemeClr val="lt1"/>
                </a:solidFill>
              </a:rPr>
              <a:t>Create a fully functional precision clock time card.</a:t>
            </a:r>
            <a:endParaRPr sz="1600">
              <a:solidFill>
                <a:schemeClr val="lt1"/>
              </a:solidFill>
            </a:endParaRPr>
          </a:p>
          <a:p>
            <a:pPr indent="-330200" lvl="1" marL="914400" rtl="0" algn="l">
              <a:lnSpc>
                <a:spcPct val="100000"/>
              </a:lnSpc>
              <a:spcBef>
                <a:spcPts val="0"/>
              </a:spcBef>
              <a:spcAft>
                <a:spcPts val="0"/>
              </a:spcAft>
              <a:buClr>
                <a:schemeClr val="lt1"/>
              </a:buClr>
              <a:buSzPts val="1600"/>
              <a:buAutoNum type="romanLcPeriod"/>
            </a:pPr>
            <a:r>
              <a:rPr lang="en" sz="1600">
                <a:solidFill>
                  <a:schemeClr val="lt1"/>
                </a:solidFill>
              </a:rPr>
              <a:t>Timekeeping drift of less than 30 nanoseconds.</a:t>
            </a:r>
            <a:endParaRPr sz="1600">
              <a:solidFill>
                <a:schemeClr val="lt1"/>
              </a:solidFill>
            </a:endParaRPr>
          </a:p>
          <a:p>
            <a:pPr indent="-330200" lvl="1" marL="914400" rtl="0" algn="l">
              <a:lnSpc>
                <a:spcPct val="100000"/>
              </a:lnSpc>
              <a:spcBef>
                <a:spcPts val="0"/>
              </a:spcBef>
              <a:spcAft>
                <a:spcPts val="0"/>
              </a:spcAft>
              <a:buClr>
                <a:schemeClr val="lt1"/>
              </a:buClr>
              <a:buSzPts val="1600"/>
              <a:buAutoNum type="romanLcPeriod"/>
            </a:pPr>
            <a:r>
              <a:rPr lang="en" sz="1600">
                <a:solidFill>
                  <a:schemeClr val="lt1"/>
                </a:solidFill>
              </a:rPr>
              <a:t>Compatible with existing space craft motherboards and external devices.</a:t>
            </a:r>
            <a:endParaRPr sz="1600">
              <a:solidFill>
                <a:schemeClr val="lt1"/>
              </a:solidFill>
            </a:endParaRPr>
          </a:p>
          <a:p>
            <a:pPr indent="-330200" lvl="0" marL="457200" rtl="0" algn="l">
              <a:lnSpc>
                <a:spcPct val="100000"/>
              </a:lnSpc>
              <a:spcBef>
                <a:spcPts val="0"/>
              </a:spcBef>
              <a:spcAft>
                <a:spcPts val="0"/>
              </a:spcAft>
              <a:buClr>
                <a:schemeClr val="lt1"/>
              </a:buClr>
              <a:buSzPts val="1600"/>
              <a:buAutoNum type="alphaLcPeriod"/>
            </a:pPr>
            <a:r>
              <a:rPr lang="en" sz="1600">
                <a:solidFill>
                  <a:schemeClr val="lt1"/>
                </a:solidFill>
              </a:rPr>
              <a:t>Develop GNSS communication.</a:t>
            </a:r>
            <a:endParaRPr sz="1600">
              <a:solidFill>
                <a:schemeClr val="lt1"/>
              </a:solidFill>
            </a:endParaRPr>
          </a:p>
          <a:p>
            <a:pPr indent="-330200" lvl="0" marL="457200" rtl="0" algn="l">
              <a:lnSpc>
                <a:spcPct val="100000"/>
              </a:lnSpc>
              <a:spcBef>
                <a:spcPts val="0"/>
              </a:spcBef>
              <a:spcAft>
                <a:spcPts val="0"/>
              </a:spcAft>
              <a:buClr>
                <a:schemeClr val="lt1"/>
              </a:buClr>
              <a:buSzPts val="1600"/>
              <a:buAutoNum type="alphaLcPeriod"/>
            </a:pPr>
            <a:r>
              <a:rPr lang="en" sz="1600">
                <a:solidFill>
                  <a:schemeClr val="lt1"/>
                </a:solidFill>
              </a:rPr>
              <a:t>Develop a testbench to test clock and communication functionality.</a:t>
            </a:r>
            <a:endParaRPr sz="1600">
              <a:solidFill>
                <a:schemeClr val="lt1"/>
              </a:solidFill>
            </a:endParaRPr>
          </a:p>
          <a:p>
            <a:pPr indent="0" lvl="0" marL="0" rtl="0" algn="l">
              <a:lnSpc>
                <a:spcPct val="100000"/>
              </a:lnSpc>
              <a:spcBef>
                <a:spcPts val="0"/>
              </a:spcBef>
              <a:spcAft>
                <a:spcPts val="0"/>
              </a:spcAft>
              <a:buNone/>
            </a:pPr>
            <a:r>
              <a:t/>
            </a:r>
            <a:endParaRPr sz="1600">
              <a:solidFill>
                <a:schemeClr val="lt1"/>
              </a:solidFill>
            </a:endParaRPr>
          </a:p>
          <a:p>
            <a:pPr indent="0" lvl="0" marL="0" rtl="0" algn="l">
              <a:lnSpc>
                <a:spcPct val="100000"/>
              </a:lnSpc>
              <a:spcBef>
                <a:spcPts val="0"/>
              </a:spcBef>
              <a:spcAft>
                <a:spcPts val="0"/>
              </a:spcAft>
              <a:buNone/>
            </a:pPr>
            <a:r>
              <a:rPr lang="en" sz="1600" u="sng">
                <a:solidFill>
                  <a:schemeClr val="lt1"/>
                </a:solidFill>
              </a:rPr>
              <a:t>Short Term</a:t>
            </a:r>
            <a:r>
              <a:rPr lang="en" sz="1600">
                <a:solidFill>
                  <a:schemeClr val="lt1"/>
                </a:solidFill>
              </a:rPr>
              <a:t>:</a:t>
            </a:r>
            <a:endParaRPr sz="1600">
              <a:solidFill>
                <a:schemeClr val="lt1"/>
              </a:solidFill>
            </a:endParaRPr>
          </a:p>
          <a:p>
            <a:pPr indent="-330200" lvl="0" marL="457200" rtl="0" algn="l">
              <a:lnSpc>
                <a:spcPct val="100000"/>
              </a:lnSpc>
              <a:spcBef>
                <a:spcPts val="0"/>
              </a:spcBef>
              <a:spcAft>
                <a:spcPts val="0"/>
              </a:spcAft>
              <a:buClr>
                <a:schemeClr val="lt1"/>
              </a:buClr>
              <a:buSzPts val="1600"/>
              <a:buAutoNum type="alphaLcPeriod"/>
            </a:pPr>
            <a:r>
              <a:rPr lang="en" sz="1600">
                <a:solidFill>
                  <a:schemeClr val="lt1"/>
                </a:solidFill>
              </a:rPr>
              <a:t>Select materials/development kits for prototype development.</a:t>
            </a:r>
            <a:endParaRPr sz="1600">
              <a:solidFill>
                <a:schemeClr val="lt1"/>
              </a:solidFill>
            </a:endParaRPr>
          </a:p>
          <a:p>
            <a:pPr indent="-330200" lvl="0" marL="457200" rtl="0" algn="l">
              <a:lnSpc>
                <a:spcPct val="100000"/>
              </a:lnSpc>
              <a:spcBef>
                <a:spcPts val="0"/>
              </a:spcBef>
              <a:spcAft>
                <a:spcPts val="0"/>
              </a:spcAft>
              <a:buClr>
                <a:schemeClr val="lt1"/>
              </a:buClr>
              <a:buSzPts val="1600"/>
              <a:buAutoNum type="alphaLcPeriod"/>
            </a:pPr>
            <a:r>
              <a:rPr lang="en" sz="1600">
                <a:solidFill>
                  <a:schemeClr val="lt1"/>
                </a:solidFill>
              </a:rPr>
              <a:t>Develop initial BOM (Bill of Materials).</a:t>
            </a:r>
            <a:endParaRPr sz="1600">
              <a:solidFill>
                <a:schemeClr val="lt1"/>
              </a:solidFill>
            </a:endParaRPr>
          </a:p>
          <a:p>
            <a:pPr indent="-330200" lvl="0" marL="457200" rtl="0" algn="l">
              <a:lnSpc>
                <a:spcPct val="100000"/>
              </a:lnSpc>
              <a:spcBef>
                <a:spcPts val="0"/>
              </a:spcBef>
              <a:spcAft>
                <a:spcPts val="0"/>
              </a:spcAft>
              <a:buClr>
                <a:schemeClr val="lt1"/>
              </a:buClr>
              <a:buSzPts val="1600"/>
              <a:buAutoNum type="alphaLcPeriod"/>
            </a:pPr>
            <a:r>
              <a:rPr lang="en" sz="1600">
                <a:solidFill>
                  <a:schemeClr val="lt1"/>
                </a:solidFill>
              </a:rPr>
              <a:t>Begin development of </a:t>
            </a:r>
            <a:r>
              <a:rPr lang="en" sz="1600">
                <a:solidFill>
                  <a:schemeClr val="lt1"/>
                </a:solidFill>
              </a:rPr>
              <a:t>initial</a:t>
            </a:r>
            <a:r>
              <a:rPr lang="en" sz="1600">
                <a:solidFill>
                  <a:schemeClr val="lt1"/>
                </a:solidFill>
              </a:rPr>
              <a:t> prototype.</a:t>
            </a:r>
            <a:endParaRPr sz="1600">
              <a:solidFill>
                <a:schemeClr val="lt1"/>
              </a:solidFill>
            </a:endParaRPr>
          </a:p>
          <a:p>
            <a:pPr indent="-330200" lvl="0" marL="457200" rtl="0" algn="l">
              <a:lnSpc>
                <a:spcPct val="100000"/>
              </a:lnSpc>
              <a:spcBef>
                <a:spcPts val="0"/>
              </a:spcBef>
              <a:spcAft>
                <a:spcPts val="0"/>
              </a:spcAft>
              <a:buClr>
                <a:schemeClr val="lt1"/>
              </a:buClr>
              <a:buSzPts val="1600"/>
              <a:buAutoNum type="alphaLcPeriod"/>
            </a:pPr>
            <a:r>
              <a:rPr lang="en" sz="1600">
                <a:solidFill>
                  <a:schemeClr val="lt1"/>
                </a:solidFill>
              </a:rPr>
              <a:t>Review previously </a:t>
            </a:r>
            <a:r>
              <a:rPr lang="en" sz="1600">
                <a:solidFill>
                  <a:schemeClr val="lt1"/>
                </a:solidFill>
              </a:rPr>
              <a:t>identified</a:t>
            </a:r>
            <a:r>
              <a:rPr lang="en" sz="1600">
                <a:solidFill>
                  <a:schemeClr val="lt1"/>
                </a:solidFill>
              </a:rPr>
              <a:t> risks/concepts.</a:t>
            </a:r>
            <a:endParaRPr sz="1600">
              <a:solidFill>
                <a:schemeClr val="lt1"/>
              </a:solidFill>
            </a:endParaRPr>
          </a:p>
          <a:p>
            <a:pPr indent="0" lvl="0" marL="0" rtl="0" algn="l">
              <a:lnSpc>
                <a:spcPct val="100000"/>
              </a:lnSpc>
              <a:spcBef>
                <a:spcPts val="0"/>
              </a:spcBef>
              <a:spcAft>
                <a:spcPts val="0"/>
              </a:spcAft>
              <a:buNone/>
            </a:pPr>
            <a:r>
              <a:t/>
            </a:r>
            <a:endParaRPr sz="1000">
              <a:solidFill>
                <a:schemeClr val="lt1"/>
              </a:solidFill>
            </a:endParaRPr>
          </a:p>
          <a:p>
            <a:pPr indent="0" lvl="0" marL="0" rtl="0" algn="l">
              <a:lnSpc>
                <a:spcPct val="100000"/>
              </a:lnSpc>
              <a:spcBef>
                <a:spcPts val="0"/>
              </a:spcBef>
              <a:spcAft>
                <a:spcPts val="0"/>
              </a:spcAft>
              <a:buNone/>
            </a:pPr>
            <a:r>
              <a:t/>
            </a:r>
            <a:endParaRPr sz="1000">
              <a:solidFill>
                <a:schemeClr val="lt1"/>
              </a:solidFill>
            </a:endParaRPr>
          </a:p>
          <a:p>
            <a:pPr indent="0" lvl="0" marL="0" rtl="0" algn="l">
              <a:lnSpc>
                <a:spcPct val="100000"/>
              </a:lnSpc>
              <a:spcBef>
                <a:spcPts val="0"/>
              </a:spcBef>
              <a:spcAft>
                <a:spcPts val="0"/>
              </a:spcAft>
              <a:buNone/>
            </a:pPr>
            <a:r>
              <a:rPr lang="en" sz="1600">
                <a:solidFill>
                  <a:schemeClr val="lt1"/>
                </a:solidFill>
              </a:rPr>
              <a:t>Methods of Communication: Slack, Text, Email</a:t>
            </a:r>
            <a:endParaRPr sz="1600">
              <a:solidFill>
                <a:schemeClr val="lt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1" name="Shape 171"/>
        <p:cNvGrpSpPr/>
        <p:nvPr/>
      </p:nvGrpSpPr>
      <p:grpSpPr>
        <a:xfrm>
          <a:off x="0" y="0"/>
          <a:ext cx="0" cy="0"/>
          <a:chOff x="0" y="0"/>
          <a:chExt cx="0" cy="0"/>
        </a:xfrm>
      </p:grpSpPr>
      <p:sp>
        <p:nvSpPr>
          <p:cNvPr id="172" name="Google Shape;172;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lt1"/>
                </a:solidFill>
              </a:rPr>
              <a:t>Work Breakdown Structure</a:t>
            </a:r>
            <a:endParaRPr b="1">
              <a:solidFill>
                <a:schemeClr val="lt1"/>
              </a:solidFill>
            </a:endParaRPr>
          </a:p>
        </p:txBody>
      </p:sp>
      <p:pic>
        <p:nvPicPr>
          <p:cNvPr id="173" name="Google Shape;173;p26"/>
          <p:cNvPicPr preferRelativeResize="0"/>
          <p:nvPr/>
        </p:nvPicPr>
        <p:blipFill>
          <a:blip r:embed="rId3">
            <a:alphaModFix/>
          </a:blip>
          <a:stretch>
            <a:fillRect/>
          </a:stretch>
        </p:blipFill>
        <p:spPr>
          <a:xfrm>
            <a:off x="55875" y="1261275"/>
            <a:ext cx="9032248" cy="2729949"/>
          </a:xfrm>
          <a:prstGeom prst="rect">
            <a:avLst/>
          </a:prstGeom>
          <a:noFill/>
          <a:ln>
            <a:noFill/>
          </a:ln>
        </p:spPr>
      </p:pic>
      <p:sp>
        <p:nvSpPr>
          <p:cNvPr id="174" name="Google Shape;174;p26"/>
          <p:cNvSpPr txBox="1"/>
          <p:nvPr/>
        </p:nvSpPr>
        <p:spPr>
          <a:xfrm>
            <a:off x="2683800" y="4358425"/>
            <a:ext cx="3776400" cy="49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800" u="sng">
                <a:solidFill>
                  <a:schemeClr val="lt1"/>
                </a:solidFill>
                <a:hlinkClick r:id="rId4">
                  <a:extLst>
                    <a:ext uri="{A12FA001-AC4F-418D-AE19-62706E023703}">
                      <ahyp:hlinkClr val="tx"/>
                    </a:ext>
                  </a:extLst>
                </a:hlinkClick>
              </a:rPr>
              <a:t>Work Breakdown Structure</a:t>
            </a:r>
            <a:endParaRPr sz="1800">
              <a:solidFill>
                <a:schemeClr val="lt1"/>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lt1"/>
                </a:solidFill>
              </a:rPr>
              <a:t>Gantt Chart</a:t>
            </a:r>
            <a:endParaRPr b="1">
              <a:solidFill>
                <a:schemeClr val="lt1"/>
              </a:solidFill>
            </a:endParaRPr>
          </a:p>
        </p:txBody>
      </p:sp>
      <p:pic>
        <p:nvPicPr>
          <p:cNvPr id="180" name="Google Shape;180;p27"/>
          <p:cNvPicPr preferRelativeResize="0"/>
          <p:nvPr/>
        </p:nvPicPr>
        <p:blipFill>
          <a:blip r:embed="rId3">
            <a:alphaModFix/>
          </a:blip>
          <a:stretch>
            <a:fillRect/>
          </a:stretch>
        </p:blipFill>
        <p:spPr>
          <a:xfrm>
            <a:off x="871650" y="927325"/>
            <a:ext cx="7400699" cy="4177351"/>
          </a:xfrm>
          <a:prstGeom prst="rect">
            <a:avLst/>
          </a:prstGeom>
          <a:noFill/>
          <a:ln>
            <a:noFill/>
          </a:ln>
        </p:spPr>
      </p:pic>
      <p:sp>
        <p:nvSpPr>
          <p:cNvPr id="181" name="Google Shape;181;p27"/>
          <p:cNvSpPr txBox="1"/>
          <p:nvPr/>
        </p:nvSpPr>
        <p:spPr>
          <a:xfrm>
            <a:off x="8229600" y="4832100"/>
            <a:ext cx="1015200" cy="235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800" u="sng">
                <a:solidFill>
                  <a:schemeClr val="lt1"/>
                </a:solidFill>
                <a:hlinkClick r:id="rId4">
                  <a:extLst>
                    <a:ext uri="{A12FA001-AC4F-418D-AE19-62706E023703}">
                      <ahyp:hlinkClr val="tx"/>
                    </a:ext>
                  </a:extLst>
                </a:hlinkClick>
              </a:rPr>
              <a:t>Gantt Chart</a:t>
            </a:r>
            <a:endParaRPr sz="800">
              <a:solidFill>
                <a:schemeClr val="lt1"/>
              </a:solidFill>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 name="Shape 185"/>
        <p:cNvGrpSpPr/>
        <p:nvPr/>
      </p:nvGrpSpPr>
      <p:grpSpPr>
        <a:xfrm>
          <a:off x="0" y="0"/>
          <a:ext cx="0" cy="0"/>
          <a:chOff x="0" y="0"/>
          <a:chExt cx="0" cy="0"/>
        </a:xfrm>
      </p:grpSpPr>
      <p:sp>
        <p:nvSpPr>
          <p:cNvPr id="186" name="Google Shape;186;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lt1"/>
                </a:solidFill>
              </a:rPr>
              <a:t>Feasibility</a:t>
            </a:r>
            <a:endParaRPr b="1">
              <a:solidFill>
                <a:schemeClr val="lt1"/>
              </a:solidFill>
            </a:endParaRPr>
          </a:p>
        </p:txBody>
      </p:sp>
      <p:sp>
        <p:nvSpPr>
          <p:cNvPr id="187" name="Google Shape;187;p28"/>
          <p:cNvSpPr txBox="1"/>
          <p:nvPr>
            <p:ph idx="1" type="body"/>
          </p:nvPr>
        </p:nvSpPr>
        <p:spPr>
          <a:xfrm>
            <a:off x="311700" y="1152475"/>
            <a:ext cx="84864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chemeClr val="lt1"/>
                </a:solidFill>
              </a:rPr>
              <a:t>Form of communication between the timecard and the 12U CubeSat</a:t>
            </a:r>
            <a:endParaRPr b="1" sz="2000">
              <a:solidFill>
                <a:schemeClr val="lt1"/>
              </a:solidFill>
            </a:endParaRPr>
          </a:p>
          <a:p>
            <a:pPr indent="-355600" lvl="0" marL="457200" rtl="0" algn="l">
              <a:spcBef>
                <a:spcPts val="1200"/>
              </a:spcBef>
              <a:spcAft>
                <a:spcPts val="0"/>
              </a:spcAft>
              <a:buClr>
                <a:schemeClr val="lt1"/>
              </a:buClr>
              <a:buSzPts val="2000"/>
              <a:buChar char="●"/>
            </a:pPr>
            <a:r>
              <a:rPr lang="en" sz="2000">
                <a:solidFill>
                  <a:schemeClr val="lt1"/>
                </a:solidFill>
              </a:rPr>
              <a:t>PCIe offers a secure connection but we could not find 12U boards that supported it.</a:t>
            </a:r>
            <a:endParaRPr sz="2000">
              <a:solidFill>
                <a:schemeClr val="lt1"/>
              </a:solidFill>
            </a:endParaRPr>
          </a:p>
          <a:p>
            <a:pPr indent="-355600" lvl="0" marL="457200" rtl="0" algn="l">
              <a:spcBef>
                <a:spcPts val="0"/>
              </a:spcBef>
              <a:spcAft>
                <a:spcPts val="0"/>
              </a:spcAft>
              <a:buClr>
                <a:schemeClr val="lt1"/>
              </a:buClr>
              <a:buSzPts val="2000"/>
              <a:buChar char="●"/>
            </a:pPr>
            <a:r>
              <a:rPr lang="en" sz="2000">
                <a:solidFill>
                  <a:schemeClr val="lt1"/>
                </a:solidFill>
              </a:rPr>
              <a:t>USB is simpler to implement but it does not offer a secure connection.</a:t>
            </a:r>
            <a:endParaRPr sz="2000">
              <a:solidFill>
                <a:schemeClr val="lt1"/>
              </a:solidFill>
            </a:endParaRPr>
          </a:p>
          <a:p>
            <a:pPr indent="-355600" lvl="0" marL="457200" rtl="0" algn="l">
              <a:spcBef>
                <a:spcPts val="0"/>
              </a:spcBef>
              <a:spcAft>
                <a:spcPts val="0"/>
              </a:spcAft>
              <a:buClr>
                <a:schemeClr val="lt1"/>
              </a:buClr>
              <a:buSzPts val="2000"/>
              <a:buChar char="●"/>
            </a:pPr>
            <a:r>
              <a:rPr lang="en" sz="2000">
                <a:solidFill>
                  <a:schemeClr val="lt1"/>
                </a:solidFill>
              </a:rPr>
              <a:t>RS232 offers a secure connection and is simple to implement.</a:t>
            </a:r>
            <a:endParaRPr sz="2000">
              <a:solidFill>
                <a:schemeClr val="lt1"/>
              </a:solidFill>
            </a:endParaRPr>
          </a:p>
          <a:p>
            <a:pPr indent="0" lvl="0" marL="0" rtl="0" algn="l">
              <a:spcBef>
                <a:spcPts val="1200"/>
              </a:spcBef>
              <a:spcAft>
                <a:spcPts val="1200"/>
              </a:spcAft>
              <a:buNone/>
            </a:pPr>
            <a:r>
              <a:t/>
            </a:r>
            <a:endParaRPr sz="2000">
              <a:solidFill>
                <a:schemeClr val="lt1"/>
              </a:solidFil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lt1"/>
                </a:solidFill>
              </a:rPr>
              <a:t>Feasibility</a:t>
            </a:r>
            <a:endParaRPr b="1">
              <a:solidFill>
                <a:schemeClr val="lt1"/>
              </a:solidFill>
            </a:endParaRPr>
          </a:p>
        </p:txBody>
      </p:sp>
      <p:sp>
        <p:nvSpPr>
          <p:cNvPr id="193" name="Google Shape;193;p29"/>
          <p:cNvSpPr txBox="1"/>
          <p:nvPr>
            <p:ph idx="1" type="body"/>
          </p:nvPr>
        </p:nvSpPr>
        <p:spPr>
          <a:xfrm>
            <a:off x="311700" y="1152475"/>
            <a:ext cx="84864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chemeClr val="lt1"/>
                </a:solidFill>
              </a:rPr>
              <a:t>Determine whether to use an FPGA and microcontroller or a SOC</a:t>
            </a:r>
            <a:endParaRPr b="1" sz="2000">
              <a:solidFill>
                <a:schemeClr val="lt1"/>
              </a:solidFill>
            </a:endParaRPr>
          </a:p>
          <a:p>
            <a:pPr indent="-355600" lvl="0" marL="457200" rtl="0" algn="l">
              <a:spcBef>
                <a:spcPts val="1200"/>
              </a:spcBef>
              <a:spcAft>
                <a:spcPts val="0"/>
              </a:spcAft>
              <a:buClr>
                <a:schemeClr val="lt1"/>
              </a:buClr>
              <a:buSzPts val="2000"/>
              <a:buChar char="●"/>
            </a:pPr>
            <a:r>
              <a:rPr lang="en" sz="2000">
                <a:solidFill>
                  <a:schemeClr val="lt1"/>
                </a:solidFill>
              </a:rPr>
              <a:t>Using an FPGA and microcontroller would be more cost effective but poses its challenges.</a:t>
            </a:r>
            <a:endParaRPr sz="2000">
              <a:solidFill>
                <a:schemeClr val="lt1"/>
              </a:solidFill>
            </a:endParaRPr>
          </a:p>
          <a:p>
            <a:pPr indent="-355600" lvl="0" marL="457200" rtl="0" algn="l">
              <a:spcBef>
                <a:spcPts val="0"/>
              </a:spcBef>
              <a:spcAft>
                <a:spcPts val="0"/>
              </a:spcAft>
              <a:buClr>
                <a:schemeClr val="lt1"/>
              </a:buClr>
              <a:buSzPts val="2000"/>
              <a:buChar char="●"/>
            </a:pPr>
            <a:r>
              <a:rPr lang="en" sz="2000">
                <a:solidFill>
                  <a:schemeClr val="lt1"/>
                </a:solidFill>
              </a:rPr>
              <a:t>A SOC would be simpler to work with eliminating some of the challenges of an FPGA and microcontroller but a SOC is more expensive.</a:t>
            </a:r>
            <a:endParaRPr sz="2000">
              <a:solidFill>
                <a:schemeClr val="lt1"/>
              </a:solidFill>
            </a:endParaRPr>
          </a:p>
          <a:p>
            <a:pPr indent="0" lvl="0" marL="0" rtl="0" algn="l">
              <a:spcBef>
                <a:spcPts val="1200"/>
              </a:spcBef>
              <a:spcAft>
                <a:spcPts val="1200"/>
              </a:spcAft>
              <a:buNone/>
            </a:pPr>
            <a:r>
              <a:t/>
            </a:r>
            <a:endParaRPr sz="2000">
              <a:solidFill>
                <a:schemeClr val="lt1"/>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lt1"/>
                </a:solidFill>
              </a:rPr>
              <a:t>Feasibility</a:t>
            </a:r>
            <a:endParaRPr b="1">
              <a:solidFill>
                <a:schemeClr val="lt1"/>
              </a:solidFill>
            </a:endParaRPr>
          </a:p>
        </p:txBody>
      </p:sp>
      <p:sp>
        <p:nvSpPr>
          <p:cNvPr id="199" name="Google Shape;199;p30"/>
          <p:cNvSpPr txBox="1"/>
          <p:nvPr>
            <p:ph idx="1" type="body"/>
          </p:nvPr>
        </p:nvSpPr>
        <p:spPr>
          <a:xfrm>
            <a:off x="311700" y="1152475"/>
            <a:ext cx="84864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2000">
                <a:solidFill>
                  <a:schemeClr val="lt1"/>
                </a:solidFill>
              </a:rPr>
              <a:t>Determine whether the timecard will have GNSS</a:t>
            </a:r>
            <a:endParaRPr b="1" sz="2000">
              <a:solidFill>
                <a:schemeClr val="lt1"/>
              </a:solidFill>
            </a:endParaRPr>
          </a:p>
          <a:p>
            <a:pPr indent="-355600" lvl="1" marL="457200" rtl="0" algn="l">
              <a:spcBef>
                <a:spcPts val="1200"/>
              </a:spcBef>
              <a:spcAft>
                <a:spcPts val="0"/>
              </a:spcAft>
              <a:buClr>
                <a:schemeClr val="lt1"/>
              </a:buClr>
              <a:buSzPts val="2000"/>
              <a:buChar char="●"/>
            </a:pPr>
            <a:r>
              <a:rPr lang="en" sz="2000">
                <a:solidFill>
                  <a:schemeClr val="lt1"/>
                </a:solidFill>
              </a:rPr>
              <a:t>GNSS would be used to communicate with a server but would add to functionality that needs to be implemented.</a:t>
            </a:r>
            <a:endParaRPr sz="2000">
              <a:solidFill>
                <a:schemeClr val="lt1"/>
              </a:solidFill>
            </a:endParaRPr>
          </a:p>
          <a:p>
            <a:pPr indent="-355600" lvl="1" marL="457200" rtl="0" algn="l">
              <a:spcBef>
                <a:spcPts val="0"/>
              </a:spcBef>
              <a:spcAft>
                <a:spcPts val="0"/>
              </a:spcAft>
              <a:buClr>
                <a:schemeClr val="lt1"/>
              </a:buClr>
              <a:buSzPts val="2000"/>
              <a:buChar char="●"/>
            </a:pPr>
            <a:r>
              <a:rPr lang="en" sz="2000">
                <a:solidFill>
                  <a:schemeClr val="lt1"/>
                </a:solidFill>
              </a:rPr>
              <a:t>Excluding GNSS would allow the team to focus on designing a timecard that is good at keeping time so no compromises are made.</a:t>
            </a:r>
            <a:endParaRPr sz="2000">
              <a:solidFill>
                <a:schemeClr val="lt1"/>
              </a:solidFill>
            </a:endParaRPr>
          </a:p>
          <a:p>
            <a:pPr indent="0" lvl="0" marL="0" rtl="0" algn="l">
              <a:spcBef>
                <a:spcPts val="1200"/>
              </a:spcBef>
              <a:spcAft>
                <a:spcPts val="1200"/>
              </a:spcAft>
              <a:buNone/>
            </a:pPr>
            <a:r>
              <a:t/>
            </a:r>
            <a:endParaRPr sz="2000">
              <a:solidFill>
                <a:schemeClr val="lt1"/>
              </a:solidFil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3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205" name="Google Shape;205;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lt1"/>
                </a:solidFill>
              </a:rPr>
              <a:t>Concept Evaluation &amp; Selection</a:t>
            </a:r>
            <a:endParaRPr b="1">
              <a:solidFill>
                <a:schemeClr val="lt1"/>
              </a:solidFill>
            </a:endParaRPr>
          </a:p>
        </p:txBody>
      </p:sp>
      <p:pic>
        <p:nvPicPr>
          <p:cNvPr id="206" name="Google Shape;206;p31"/>
          <p:cNvPicPr preferRelativeResize="0"/>
          <p:nvPr/>
        </p:nvPicPr>
        <p:blipFill>
          <a:blip r:embed="rId3">
            <a:alphaModFix/>
          </a:blip>
          <a:stretch>
            <a:fillRect/>
          </a:stretch>
        </p:blipFill>
        <p:spPr>
          <a:xfrm>
            <a:off x="0" y="1152472"/>
            <a:ext cx="4463001" cy="2643475"/>
          </a:xfrm>
          <a:prstGeom prst="rect">
            <a:avLst/>
          </a:prstGeom>
          <a:noFill/>
          <a:ln>
            <a:noFill/>
          </a:ln>
        </p:spPr>
      </p:pic>
      <p:pic>
        <p:nvPicPr>
          <p:cNvPr id="207" name="Google Shape;207;p31"/>
          <p:cNvPicPr preferRelativeResize="0"/>
          <p:nvPr/>
        </p:nvPicPr>
        <p:blipFill>
          <a:blip r:embed="rId4">
            <a:alphaModFix/>
          </a:blip>
          <a:stretch>
            <a:fillRect/>
          </a:stretch>
        </p:blipFill>
        <p:spPr>
          <a:xfrm>
            <a:off x="4463000" y="1152475"/>
            <a:ext cx="4681000" cy="2203256"/>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lt1"/>
                </a:solidFill>
              </a:rPr>
              <a:t>Overview</a:t>
            </a:r>
            <a:endParaRPr b="1">
              <a:solidFill>
                <a:schemeClr val="lt1"/>
              </a:solidFill>
            </a:endParaRPr>
          </a:p>
        </p:txBody>
      </p:sp>
      <p:sp>
        <p:nvSpPr>
          <p:cNvPr id="63" name="Google Shape;63;p14"/>
          <p:cNvSpPr txBox="1"/>
          <p:nvPr>
            <p:ph idx="1" type="body"/>
          </p:nvPr>
        </p:nvSpPr>
        <p:spPr>
          <a:xfrm>
            <a:off x="675950" y="1152475"/>
            <a:ext cx="4107600" cy="3743400"/>
          </a:xfrm>
          <a:prstGeom prst="rect">
            <a:avLst/>
          </a:prstGeom>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lang="en" sz="2000">
                <a:solidFill>
                  <a:schemeClr val="lt1"/>
                </a:solidFill>
              </a:rPr>
              <a:t>Feedback from Last Review</a:t>
            </a:r>
            <a:endParaRPr sz="2000">
              <a:solidFill>
                <a:schemeClr val="lt1"/>
              </a:solidFill>
            </a:endParaRPr>
          </a:p>
          <a:p>
            <a:pPr indent="0" lvl="0" marL="0" rtl="0" algn="l">
              <a:lnSpc>
                <a:spcPct val="95000"/>
              </a:lnSpc>
              <a:spcBef>
                <a:spcPts val="1200"/>
              </a:spcBef>
              <a:spcAft>
                <a:spcPts val="0"/>
              </a:spcAft>
              <a:buNone/>
            </a:pPr>
            <a:r>
              <a:rPr lang="en" sz="2000">
                <a:solidFill>
                  <a:schemeClr val="lt1"/>
                </a:solidFill>
              </a:rPr>
              <a:t>Team Vision</a:t>
            </a:r>
            <a:endParaRPr sz="2000">
              <a:solidFill>
                <a:schemeClr val="lt1"/>
              </a:solidFill>
            </a:endParaRPr>
          </a:p>
          <a:p>
            <a:pPr indent="0" lvl="0" marL="0" rtl="0" algn="l">
              <a:lnSpc>
                <a:spcPct val="95000"/>
              </a:lnSpc>
              <a:spcBef>
                <a:spcPts val="1200"/>
              </a:spcBef>
              <a:spcAft>
                <a:spcPts val="0"/>
              </a:spcAft>
              <a:buNone/>
            </a:pPr>
            <a:r>
              <a:rPr lang="en" sz="2000">
                <a:solidFill>
                  <a:schemeClr val="lt1"/>
                </a:solidFill>
              </a:rPr>
              <a:t>Problem Statement Redefined</a:t>
            </a:r>
            <a:endParaRPr sz="2000">
              <a:solidFill>
                <a:schemeClr val="lt1"/>
              </a:solidFill>
            </a:endParaRPr>
          </a:p>
          <a:p>
            <a:pPr indent="0" lvl="0" marL="0" rtl="0" algn="l">
              <a:lnSpc>
                <a:spcPct val="95000"/>
              </a:lnSpc>
              <a:spcBef>
                <a:spcPts val="1200"/>
              </a:spcBef>
              <a:spcAft>
                <a:spcPts val="0"/>
              </a:spcAft>
              <a:buNone/>
            </a:pPr>
            <a:r>
              <a:rPr lang="en" sz="2000">
                <a:solidFill>
                  <a:schemeClr val="lt1"/>
                </a:solidFill>
              </a:rPr>
              <a:t>Functional Decomposition</a:t>
            </a:r>
            <a:endParaRPr sz="2000">
              <a:solidFill>
                <a:schemeClr val="lt1"/>
              </a:solidFill>
            </a:endParaRPr>
          </a:p>
          <a:p>
            <a:pPr indent="0" lvl="0" marL="0" rtl="0" algn="l">
              <a:lnSpc>
                <a:spcPct val="95000"/>
              </a:lnSpc>
              <a:spcBef>
                <a:spcPts val="1200"/>
              </a:spcBef>
              <a:spcAft>
                <a:spcPts val="0"/>
              </a:spcAft>
              <a:buNone/>
            </a:pPr>
            <a:r>
              <a:rPr lang="en" sz="2000">
                <a:solidFill>
                  <a:schemeClr val="lt1"/>
                </a:solidFill>
              </a:rPr>
              <a:t>Functional Benchmarking</a:t>
            </a:r>
            <a:endParaRPr sz="2000">
              <a:solidFill>
                <a:schemeClr val="lt1"/>
              </a:solidFill>
            </a:endParaRPr>
          </a:p>
          <a:p>
            <a:pPr indent="0" lvl="0" marL="0" rtl="0" algn="l">
              <a:lnSpc>
                <a:spcPct val="95000"/>
              </a:lnSpc>
              <a:spcBef>
                <a:spcPts val="1200"/>
              </a:spcBef>
              <a:spcAft>
                <a:spcPts val="0"/>
              </a:spcAft>
              <a:buNone/>
            </a:pPr>
            <a:r>
              <a:rPr lang="en" sz="2000">
                <a:solidFill>
                  <a:schemeClr val="lt1"/>
                </a:solidFill>
              </a:rPr>
              <a:t>Concept Development</a:t>
            </a:r>
            <a:endParaRPr sz="2000">
              <a:solidFill>
                <a:schemeClr val="lt1"/>
              </a:solidFill>
            </a:endParaRPr>
          </a:p>
          <a:p>
            <a:pPr indent="0" lvl="0" marL="0" rtl="0" algn="l">
              <a:lnSpc>
                <a:spcPct val="95000"/>
              </a:lnSpc>
              <a:spcBef>
                <a:spcPts val="1200"/>
              </a:spcBef>
              <a:spcAft>
                <a:spcPts val="1200"/>
              </a:spcAft>
              <a:buNone/>
            </a:pPr>
            <a:r>
              <a:rPr lang="en" sz="2000">
                <a:solidFill>
                  <a:schemeClr val="lt1"/>
                </a:solidFill>
              </a:rPr>
              <a:t>Morphological Chart/System Concept Generation</a:t>
            </a:r>
            <a:endParaRPr sz="2000">
              <a:solidFill>
                <a:schemeClr val="lt1"/>
              </a:solidFill>
            </a:endParaRPr>
          </a:p>
        </p:txBody>
      </p:sp>
      <p:sp>
        <p:nvSpPr>
          <p:cNvPr id="64" name="Google Shape;64;p14"/>
          <p:cNvSpPr txBox="1"/>
          <p:nvPr>
            <p:ph idx="1" type="body"/>
          </p:nvPr>
        </p:nvSpPr>
        <p:spPr>
          <a:xfrm>
            <a:off x="5141775" y="1152475"/>
            <a:ext cx="4284300" cy="3808200"/>
          </a:xfrm>
          <a:prstGeom prst="rect">
            <a:avLst/>
          </a:prstGeom>
        </p:spPr>
        <p:txBody>
          <a:bodyPr anchorCtr="0" anchor="t" bIns="91425" lIns="91425" spcFirstLastPara="1" rIns="91425" wrap="square" tIns="91425">
            <a:normAutofit/>
          </a:bodyPr>
          <a:lstStyle/>
          <a:p>
            <a:pPr indent="0" lvl="0" marL="0" rtl="0" algn="l">
              <a:lnSpc>
                <a:spcPct val="95000"/>
              </a:lnSpc>
              <a:spcBef>
                <a:spcPts val="0"/>
              </a:spcBef>
              <a:spcAft>
                <a:spcPts val="0"/>
              </a:spcAft>
              <a:buClr>
                <a:schemeClr val="dk1"/>
              </a:buClr>
              <a:buSzPts val="1100"/>
              <a:buFont typeface="Arial"/>
              <a:buNone/>
            </a:pPr>
            <a:r>
              <a:rPr lang="en" sz="2000">
                <a:solidFill>
                  <a:schemeClr val="lt1"/>
                </a:solidFill>
              </a:rPr>
              <a:t>Updated Project Overview</a:t>
            </a:r>
            <a:endParaRPr sz="2000">
              <a:solidFill>
                <a:schemeClr val="lt1"/>
              </a:solidFill>
            </a:endParaRPr>
          </a:p>
          <a:p>
            <a:pPr indent="0" lvl="0" marL="0" rtl="0" algn="l">
              <a:lnSpc>
                <a:spcPct val="95000"/>
              </a:lnSpc>
              <a:spcBef>
                <a:spcPts val="1200"/>
              </a:spcBef>
              <a:spcAft>
                <a:spcPts val="0"/>
              </a:spcAft>
              <a:buNone/>
            </a:pPr>
            <a:r>
              <a:rPr lang="en" sz="2000">
                <a:solidFill>
                  <a:schemeClr val="lt1"/>
                </a:solidFill>
              </a:rPr>
              <a:t>Feasibility</a:t>
            </a:r>
            <a:endParaRPr sz="2000">
              <a:solidFill>
                <a:schemeClr val="lt1"/>
              </a:solidFill>
            </a:endParaRPr>
          </a:p>
          <a:p>
            <a:pPr indent="0" lvl="0" marL="0" rtl="0" algn="l">
              <a:lnSpc>
                <a:spcPct val="95000"/>
              </a:lnSpc>
              <a:spcBef>
                <a:spcPts val="1200"/>
              </a:spcBef>
              <a:spcAft>
                <a:spcPts val="0"/>
              </a:spcAft>
              <a:buNone/>
            </a:pPr>
            <a:r>
              <a:rPr lang="en" sz="2000">
                <a:solidFill>
                  <a:schemeClr val="lt1"/>
                </a:solidFill>
              </a:rPr>
              <a:t>Concept Evaluation &amp; Selection</a:t>
            </a:r>
            <a:endParaRPr sz="2000">
              <a:solidFill>
                <a:schemeClr val="lt1"/>
              </a:solidFill>
            </a:endParaRPr>
          </a:p>
          <a:p>
            <a:pPr indent="0" lvl="0" marL="0" rtl="0" algn="l">
              <a:lnSpc>
                <a:spcPct val="95000"/>
              </a:lnSpc>
              <a:spcBef>
                <a:spcPts val="1200"/>
              </a:spcBef>
              <a:spcAft>
                <a:spcPts val="0"/>
              </a:spcAft>
              <a:buNone/>
            </a:pPr>
            <a:r>
              <a:rPr lang="en" sz="2000">
                <a:solidFill>
                  <a:schemeClr val="lt1"/>
                </a:solidFill>
              </a:rPr>
              <a:t>System Architecture</a:t>
            </a:r>
            <a:endParaRPr sz="2000">
              <a:solidFill>
                <a:schemeClr val="lt1"/>
              </a:solidFill>
            </a:endParaRPr>
          </a:p>
          <a:p>
            <a:pPr indent="0" lvl="0" marL="0" rtl="0" algn="l">
              <a:lnSpc>
                <a:spcPct val="95000"/>
              </a:lnSpc>
              <a:spcBef>
                <a:spcPts val="1200"/>
              </a:spcBef>
              <a:spcAft>
                <a:spcPts val="0"/>
              </a:spcAft>
              <a:buNone/>
            </a:pPr>
            <a:r>
              <a:rPr lang="en" sz="2000">
                <a:solidFill>
                  <a:schemeClr val="lt1"/>
                </a:solidFill>
              </a:rPr>
              <a:t>Risk Assessment</a:t>
            </a:r>
            <a:endParaRPr sz="2000">
              <a:solidFill>
                <a:schemeClr val="lt1"/>
              </a:solidFill>
            </a:endParaRPr>
          </a:p>
          <a:p>
            <a:pPr indent="0" lvl="0" marL="0" rtl="0" algn="l">
              <a:lnSpc>
                <a:spcPct val="95000"/>
              </a:lnSpc>
              <a:spcBef>
                <a:spcPts val="1200"/>
              </a:spcBef>
              <a:spcAft>
                <a:spcPts val="0"/>
              </a:spcAft>
              <a:buNone/>
            </a:pPr>
            <a:r>
              <a:rPr lang="en" sz="2000">
                <a:solidFill>
                  <a:schemeClr val="lt1"/>
                </a:solidFill>
              </a:rPr>
              <a:t>Solution Statement</a:t>
            </a:r>
            <a:endParaRPr sz="2000">
              <a:solidFill>
                <a:schemeClr val="lt1"/>
              </a:solidFill>
            </a:endParaRPr>
          </a:p>
          <a:p>
            <a:pPr indent="0" lvl="0" marL="0" rtl="0" algn="l">
              <a:lnSpc>
                <a:spcPct val="95000"/>
              </a:lnSpc>
              <a:spcBef>
                <a:spcPts val="1200"/>
              </a:spcBef>
              <a:spcAft>
                <a:spcPts val="0"/>
              </a:spcAft>
              <a:buNone/>
            </a:pPr>
            <a:r>
              <a:rPr lang="en" sz="2000">
                <a:solidFill>
                  <a:schemeClr val="lt1"/>
                </a:solidFill>
              </a:rPr>
              <a:t>Open Items</a:t>
            </a:r>
            <a:endParaRPr sz="2000">
              <a:solidFill>
                <a:schemeClr val="lt1"/>
              </a:solidFill>
            </a:endParaRPr>
          </a:p>
          <a:p>
            <a:pPr indent="0" lvl="0" marL="0" rtl="0" algn="l">
              <a:lnSpc>
                <a:spcPct val="95000"/>
              </a:lnSpc>
              <a:spcBef>
                <a:spcPts val="1200"/>
              </a:spcBef>
              <a:spcAft>
                <a:spcPts val="1200"/>
              </a:spcAft>
              <a:buNone/>
            </a:pPr>
            <a:r>
              <a:rPr lang="en" sz="2000">
                <a:solidFill>
                  <a:schemeClr val="lt1"/>
                </a:solidFill>
              </a:rPr>
              <a:t>Goals for Next Phase</a:t>
            </a:r>
            <a:endParaRPr sz="2000">
              <a:solidFill>
                <a:schemeClr val="lt1"/>
              </a:solidFill>
            </a:endParaRPr>
          </a:p>
        </p:txBody>
      </p:sp>
      <p:sp>
        <p:nvSpPr>
          <p:cNvPr id="65" name="Google Shape;65;p14"/>
          <p:cNvSpPr/>
          <p:nvPr/>
        </p:nvSpPr>
        <p:spPr>
          <a:xfrm>
            <a:off x="432550" y="1291150"/>
            <a:ext cx="190200" cy="190200"/>
          </a:xfrm>
          <a:prstGeom prst="star4">
            <a:avLst>
              <a:gd fmla="val 18175" name="adj"/>
            </a:avLst>
          </a:prstGeom>
          <a:solidFill>
            <a:srgbClr val="CFE2F3"/>
          </a:solidFill>
          <a:ln cap="flat" cmpd="sng" w="9525">
            <a:solidFill>
              <a:srgbClr val="CFE2F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6" name="Google Shape;66;p14"/>
          <p:cNvSpPr/>
          <p:nvPr/>
        </p:nvSpPr>
        <p:spPr>
          <a:xfrm>
            <a:off x="432550" y="1721050"/>
            <a:ext cx="190200" cy="190200"/>
          </a:xfrm>
          <a:prstGeom prst="star4">
            <a:avLst>
              <a:gd fmla="val 18175" name="adj"/>
            </a:avLst>
          </a:prstGeom>
          <a:solidFill>
            <a:srgbClr val="CFE2F3"/>
          </a:solidFill>
          <a:ln cap="flat" cmpd="sng" w="9525">
            <a:solidFill>
              <a:srgbClr val="CFE2F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7" name="Google Shape;67;p14"/>
          <p:cNvSpPr/>
          <p:nvPr/>
        </p:nvSpPr>
        <p:spPr>
          <a:xfrm>
            <a:off x="432550" y="2150950"/>
            <a:ext cx="190200" cy="190200"/>
          </a:xfrm>
          <a:prstGeom prst="star4">
            <a:avLst>
              <a:gd fmla="val 18175" name="adj"/>
            </a:avLst>
          </a:prstGeom>
          <a:solidFill>
            <a:srgbClr val="CFE2F3"/>
          </a:solidFill>
          <a:ln cap="flat" cmpd="sng" w="9525">
            <a:solidFill>
              <a:srgbClr val="CFE2F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8" name="Google Shape;68;p14"/>
          <p:cNvSpPr/>
          <p:nvPr/>
        </p:nvSpPr>
        <p:spPr>
          <a:xfrm>
            <a:off x="432550" y="2614575"/>
            <a:ext cx="190200" cy="190200"/>
          </a:xfrm>
          <a:prstGeom prst="star4">
            <a:avLst>
              <a:gd fmla="val 18175" name="adj"/>
            </a:avLst>
          </a:prstGeom>
          <a:solidFill>
            <a:srgbClr val="CFE2F3"/>
          </a:solidFill>
          <a:ln cap="flat" cmpd="sng" w="9525">
            <a:solidFill>
              <a:srgbClr val="CFE2F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9" name="Google Shape;69;p14"/>
          <p:cNvSpPr/>
          <p:nvPr/>
        </p:nvSpPr>
        <p:spPr>
          <a:xfrm>
            <a:off x="432550" y="3044500"/>
            <a:ext cx="190200" cy="190200"/>
          </a:xfrm>
          <a:prstGeom prst="star4">
            <a:avLst>
              <a:gd fmla="val 18175" name="adj"/>
            </a:avLst>
          </a:prstGeom>
          <a:solidFill>
            <a:srgbClr val="CFE2F3"/>
          </a:solidFill>
          <a:ln cap="flat" cmpd="sng" w="9525">
            <a:solidFill>
              <a:srgbClr val="CFE2F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0" name="Google Shape;70;p14"/>
          <p:cNvSpPr/>
          <p:nvPr/>
        </p:nvSpPr>
        <p:spPr>
          <a:xfrm>
            <a:off x="432550" y="3508100"/>
            <a:ext cx="190200" cy="190200"/>
          </a:xfrm>
          <a:prstGeom prst="star4">
            <a:avLst>
              <a:gd fmla="val 18175" name="adj"/>
            </a:avLst>
          </a:prstGeom>
          <a:solidFill>
            <a:srgbClr val="CFE2F3"/>
          </a:solidFill>
          <a:ln cap="flat" cmpd="sng" w="9525">
            <a:solidFill>
              <a:srgbClr val="CFE2F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1" name="Google Shape;71;p14"/>
          <p:cNvSpPr/>
          <p:nvPr/>
        </p:nvSpPr>
        <p:spPr>
          <a:xfrm>
            <a:off x="432550" y="3938050"/>
            <a:ext cx="190200" cy="190200"/>
          </a:xfrm>
          <a:prstGeom prst="star4">
            <a:avLst>
              <a:gd fmla="val 18175" name="adj"/>
            </a:avLst>
          </a:prstGeom>
          <a:solidFill>
            <a:srgbClr val="CFE2F3"/>
          </a:solidFill>
          <a:ln cap="flat" cmpd="sng" w="9525">
            <a:solidFill>
              <a:srgbClr val="CFE2F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2" name="Google Shape;72;p14"/>
          <p:cNvSpPr/>
          <p:nvPr/>
        </p:nvSpPr>
        <p:spPr>
          <a:xfrm>
            <a:off x="4916000" y="1291150"/>
            <a:ext cx="190200" cy="190200"/>
          </a:xfrm>
          <a:prstGeom prst="star4">
            <a:avLst>
              <a:gd fmla="val 18175" name="adj"/>
            </a:avLst>
          </a:prstGeom>
          <a:solidFill>
            <a:srgbClr val="CFE2F3"/>
          </a:solidFill>
          <a:ln cap="flat" cmpd="sng" w="9525">
            <a:solidFill>
              <a:srgbClr val="CFE2F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3" name="Google Shape;73;p14"/>
          <p:cNvSpPr/>
          <p:nvPr/>
        </p:nvSpPr>
        <p:spPr>
          <a:xfrm>
            <a:off x="4916000" y="1721050"/>
            <a:ext cx="190200" cy="190200"/>
          </a:xfrm>
          <a:prstGeom prst="star4">
            <a:avLst>
              <a:gd fmla="val 18175" name="adj"/>
            </a:avLst>
          </a:prstGeom>
          <a:solidFill>
            <a:srgbClr val="CFE2F3"/>
          </a:solidFill>
          <a:ln cap="flat" cmpd="sng" w="9525">
            <a:solidFill>
              <a:srgbClr val="CFE2F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4" name="Google Shape;74;p14"/>
          <p:cNvSpPr/>
          <p:nvPr/>
        </p:nvSpPr>
        <p:spPr>
          <a:xfrm>
            <a:off x="4916000" y="2182225"/>
            <a:ext cx="190200" cy="190200"/>
          </a:xfrm>
          <a:prstGeom prst="star4">
            <a:avLst>
              <a:gd fmla="val 18175" name="adj"/>
            </a:avLst>
          </a:prstGeom>
          <a:solidFill>
            <a:srgbClr val="CFE2F3"/>
          </a:solidFill>
          <a:ln cap="flat" cmpd="sng" w="9525">
            <a:solidFill>
              <a:srgbClr val="CFE2F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5" name="Google Shape;75;p14"/>
          <p:cNvSpPr/>
          <p:nvPr/>
        </p:nvSpPr>
        <p:spPr>
          <a:xfrm>
            <a:off x="4916000" y="2614575"/>
            <a:ext cx="190200" cy="190200"/>
          </a:xfrm>
          <a:prstGeom prst="star4">
            <a:avLst>
              <a:gd fmla="val 18175" name="adj"/>
            </a:avLst>
          </a:prstGeom>
          <a:solidFill>
            <a:srgbClr val="CFE2F3"/>
          </a:solidFill>
          <a:ln cap="flat" cmpd="sng" w="9525">
            <a:solidFill>
              <a:srgbClr val="CFE2F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6" name="Google Shape;76;p14"/>
          <p:cNvSpPr/>
          <p:nvPr/>
        </p:nvSpPr>
        <p:spPr>
          <a:xfrm>
            <a:off x="4916000" y="3046925"/>
            <a:ext cx="190200" cy="190200"/>
          </a:xfrm>
          <a:prstGeom prst="star4">
            <a:avLst>
              <a:gd fmla="val 18175" name="adj"/>
            </a:avLst>
          </a:prstGeom>
          <a:solidFill>
            <a:srgbClr val="CFE2F3"/>
          </a:solidFill>
          <a:ln cap="flat" cmpd="sng" w="9525">
            <a:solidFill>
              <a:srgbClr val="CFE2F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7" name="Google Shape;77;p14"/>
          <p:cNvSpPr/>
          <p:nvPr/>
        </p:nvSpPr>
        <p:spPr>
          <a:xfrm>
            <a:off x="4916000" y="3479275"/>
            <a:ext cx="190200" cy="190200"/>
          </a:xfrm>
          <a:prstGeom prst="star4">
            <a:avLst>
              <a:gd fmla="val 18175" name="adj"/>
            </a:avLst>
          </a:prstGeom>
          <a:solidFill>
            <a:srgbClr val="CFE2F3"/>
          </a:solidFill>
          <a:ln cap="flat" cmpd="sng" w="9525">
            <a:solidFill>
              <a:srgbClr val="CFE2F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8" name="Google Shape;78;p14"/>
          <p:cNvSpPr/>
          <p:nvPr/>
        </p:nvSpPr>
        <p:spPr>
          <a:xfrm>
            <a:off x="4916000" y="3938000"/>
            <a:ext cx="190200" cy="190200"/>
          </a:xfrm>
          <a:prstGeom prst="star4">
            <a:avLst>
              <a:gd fmla="val 18175" name="adj"/>
            </a:avLst>
          </a:prstGeom>
          <a:solidFill>
            <a:srgbClr val="CFE2F3"/>
          </a:solidFill>
          <a:ln cap="flat" cmpd="sng" w="9525">
            <a:solidFill>
              <a:srgbClr val="CFE2F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9" name="Google Shape;79;p14"/>
          <p:cNvSpPr/>
          <p:nvPr/>
        </p:nvSpPr>
        <p:spPr>
          <a:xfrm>
            <a:off x="4916000" y="4396725"/>
            <a:ext cx="190200" cy="190200"/>
          </a:xfrm>
          <a:prstGeom prst="star4">
            <a:avLst>
              <a:gd fmla="val 18175" name="adj"/>
            </a:avLst>
          </a:prstGeom>
          <a:solidFill>
            <a:srgbClr val="CFE2F3"/>
          </a:solidFill>
          <a:ln cap="flat" cmpd="sng" w="9525">
            <a:solidFill>
              <a:srgbClr val="CFE2F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213" name="Google Shape;213;p3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14" name="Google Shape;214;p32"/>
          <p:cNvPicPr preferRelativeResize="0"/>
          <p:nvPr/>
        </p:nvPicPr>
        <p:blipFill>
          <a:blip r:embed="rId3">
            <a:alphaModFix/>
          </a:blip>
          <a:stretch>
            <a:fillRect/>
          </a:stretch>
        </p:blipFill>
        <p:spPr>
          <a:xfrm>
            <a:off x="447662" y="567313"/>
            <a:ext cx="8248674" cy="40088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8" name="Shape 218"/>
        <p:cNvGrpSpPr/>
        <p:nvPr/>
      </p:nvGrpSpPr>
      <p:grpSpPr>
        <a:xfrm>
          <a:off x="0" y="0"/>
          <a:ext cx="0" cy="0"/>
          <a:chOff x="0" y="0"/>
          <a:chExt cx="0" cy="0"/>
        </a:xfrm>
      </p:grpSpPr>
      <p:sp>
        <p:nvSpPr>
          <p:cNvPr id="219" name="Google Shape;219;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220" name="Google Shape;220;p3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21" name="Google Shape;221;p33"/>
          <p:cNvPicPr preferRelativeResize="0"/>
          <p:nvPr/>
        </p:nvPicPr>
        <p:blipFill>
          <a:blip r:embed="rId3">
            <a:alphaModFix/>
          </a:blip>
          <a:stretch>
            <a:fillRect/>
          </a:stretch>
        </p:blipFill>
        <p:spPr>
          <a:xfrm>
            <a:off x="1971038" y="61449"/>
            <a:ext cx="5201925" cy="2645450"/>
          </a:xfrm>
          <a:prstGeom prst="rect">
            <a:avLst/>
          </a:prstGeom>
          <a:noFill/>
          <a:ln>
            <a:noFill/>
          </a:ln>
        </p:spPr>
      </p:pic>
      <p:pic>
        <p:nvPicPr>
          <p:cNvPr id="222" name="Google Shape;222;p33"/>
          <p:cNvPicPr preferRelativeResize="0"/>
          <p:nvPr/>
        </p:nvPicPr>
        <p:blipFill>
          <a:blip r:embed="rId4">
            <a:alphaModFix/>
          </a:blip>
          <a:stretch>
            <a:fillRect/>
          </a:stretch>
        </p:blipFill>
        <p:spPr>
          <a:xfrm>
            <a:off x="1276573" y="2706898"/>
            <a:ext cx="6590851" cy="24366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6" name="Shape 226"/>
        <p:cNvGrpSpPr/>
        <p:nvPr/>
      </p:nvGrpSpPr>
      <p:grpSpPr>
        <a:xfrm>
          <a:off x="0" y="0"/>
          <a:ext cx="0" cy="0"/>
          <a:chOff x="0" y="0"/>
          <a:chExt cx="0" cy="0"/>
        </a:xfrm>
      </p:grpSpPr>
      <p:sp>
        <p:nvSpPr>
          <p:cNvPr id="227" name="Google Shape;227;p3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rgbClr val="FFFFFF"/>
                </a:solidFill>
              </a:rPr>
              <a:t>Spec </a:t>
            </a:r>
            <a:r>
              <a:rPr b="1" lang="en">
                <a:solidFill>
                  <a:srgbClr val="FFFFFF"/>
                </a:solidFill>
              </a:rPr>
              <a:t>Choices</a:t>
            </a:r>
            <a:endParaRPr b="1">
              <a:solidFill>
                <a:srgbClr val="FFFFFF"/>
              </a:solidFill>
            </a:endParaRPr>
          </a:p>
        </p:txBody>
      </p:sp>
      <p:sp>
        <p:nvSpPr>
          <p:cNvPr id="228" name="Google Shape;228;p3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rgbClr val="FFFFFF"/>
                </a:solidFill>
              </a:rPr>
              <a:t>Method of Timekeeping - SiT5356</a:t>
            </a:r>
            <a:endParaRPr>
              <a:solidFill>
                <a:srgbClr val="FFFFFF"/>
              </a:solidFill>
            </a:endParaRPr>
          </a:p>
          <a:p>
            <a:pPr indent="0" lvl="0" marL="0" rtl="0" algn="l">
              <a:spcBef>
                <a:spcPts val="1200"/>
              </a:spcBef>
              <a:spcAft>
                <a:spcPts val="0"/>
              </a:spcAft>
              <a:buNone/>
            </a:pPr>
            <a:r>
              <a:rPr lang="en">
                <a:solidFill>
                  <a:srgbClr val="FFFFFF"/>
                </a:solidFill>
              </a:rPr>
              <a:t>Method of Communication - RS232</a:t>
            </a:r>
            <a:endParaRPr>
              <a:solidFill>
                <a:srgbClr val="FFFFFF"/>
              </a:solidFill>
            </a:endParaRPr>
          </a:p>
          <a:p>
            <a:pPr indent="0" lvl="0" marL="0" rtl="0" algn="l">
              <a:spcBef>
                <a:spcPts val="1200"/>
              </a:spcBef>
              <a:spcAft>
                <a:spcPts val="0"/>
              </a:spcAft>
              <a:buNone/>
            </a:pPr>
            <a:r>
              <a:rPr lang="en">
                <a:solidFill>
                  <a:srgbClr val="FFFFFF"/>
                </a:solidFill>
              </a:rPr>
              <a:t>Communication Protocol - Control Area Network (CAN)</a:t>
            </a:r>
            <a:endParaRPr>
              <a:solidFill>
                <a:srgbClr val="FFFFFF"/>
              </a:solidFill>
            </a:endParaRPr>
          </a:p>
          <a:p>
            <a:pPr indent="0" lvl="0" marL="0" rtl="0" algn="l">
              <a:spcBef>
                <a:spcPts val="1200"/>
              </a:spcBef>
              <a:spcAft>
                <a:spcPts val="0"/>
              </a:spcAft>
              <a:buNone/>
            </a:pPr>
            <a:r>
              <a:rPr lang="en">
                <a:solidFill>
                  <a:srgbClr val="FFFFFF"/>
                </a:solidFill>
              </a:rPr>
              <a:t>Programmable</a:t>
            </a:r>
            <a:r>
              <a:rPr lang="en">
                <a:solidFill>
                  <a:srgbClr val="FFFFFF"/>
                </a:solidFill>
              </a:rPr>
              <a:t> Logic/Processing - MicroZed 7Z010</a:t>
            </a:r>
            <a:endParaRPr>
              <a:solidFill>
                <a:srgbClr val="FFFFFF"/>
              </a:solidFill>
            </a:endParaRPr>
          </a:p>
          <a:p>
            <a:pPr indent="0" lvl="0" marL="0" rtl="0" algn="l">
              <a:spcBef>
                <a:spcPts val="1200"/>
              </a:spcBef>
              <a:spcAft>
                <a:spcPts val="1200"/>
              </a:spcAft>
              <a:buNone/>
            </a:pPr>
            <a:r>
              <a:t/>
            </a:r>
            <a:endParaRPr>
              <a:solidFill>
                <a:srgbClr val="FFFFFF"/>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sp>
        <p:nvSpPr>
          <p:cNvPr id="233" name="Google Shape;233;p3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b="1" lang="en">
                <a:solidFill>
                  <a:srgbClr val="FFFFFF"/>
                </a:solidFill>
              </a:rPr>
              <a:t>SiT5356</a:t>
            </a:r>
            <a:endParaRPr b="1">
              <a:solidFill>
                <a:srgbClr val="FFFFFF"/>
              </a:solidFill>
            </a:endParaRPr>
          </a:p>
          <a:p>
            <a:pPr indent="0" lvl="0" marL="0" rtl="0" algn="l">
              <a:spcBef>
                <a:spcPts val="0"/>
              </a:spcBef>
              <a:spcAft>
                <a:spcPts val="0"/>
              </a:spcAft>
              <a:buNone/>
            </a:pPr>
            <a:r>
              <a:t/>
            </a:r>
            <a:endParaRPr b="1">
              <a:solidFill>
                <a:srgbClr val="FFFFFF"/>
              </a:solidFill>
            </a:endParaRPr>
          </a:p>
        </p:txBody>
      </p:sp>
      <p:sp>
        <p:nvSpPr>
          <p:cNvPr id="234" name="Google Shape;234;p3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rgbClr val="FFFFFF"/>
                </a:solidFill>
              </a:rPr>
              <a:t>High Frequency Stability: It offers a highly stable frequency over a wide temperature range, making it suitable for environments where precise timing is critical.</a:t>
            </a:r>
            <a:endParaRPr>
              <a:solidFill>
                <a:srgbClr val="FFFFFF"/>
              </a:solidFill>
            </a:endParaRPr>
          </a:p>
          <a:p>
            <a:pPr indent="0" lvl="0" marL="0" rtl="0" algn="l">
              <a:spcBef>
                <a:spcPts val="1200"/>
              </a:spcBef>
              <a:spcAft>
                <a:spcPts val="0"/>
              </a:spcAft>
              <a:buNone/>
            </a:pPr>
            <a:r>
              <a:rPr lang="en">
                <a:solidFill>
                  <a:srgbClr val="FFFFFF"/>
                </a:solidFill>
              </a:rPr>
              <a:t>Low Power Consumption: Designed for low power consumption, it’s ideal for applications where energy efficiency is important.</a:t>
            </a:r>
            <a:endParaRPr>
              <a:solidFill>
                <a:srgbClr val="FFFFFF"/>
              </a:solidFill>
            </a:endParaRPr>
          </a:p>
          <a:p>
            <a:pPr indent="0" lvl="0" marL="0" rtl="0" algn="l">
              <a:spcBef>
                <a:spcPts val="1200"/>
              </a:spcBef>
              <a:spcAft>
                <a:spcPts val="1200"/>
              </a:spcAft>
              <a:buNone/>
            </a:pPr>
            <a:r>
              <a:rPr lang="en">
                <a:solidFill>
                  <a:srgbClr val="FFFFFF"/>
                </a:solidFill>
              </a:rPr>
              <a:t>Ruggedness and Durability: As a MEMS oscillator, it is more resistant to shock, vibration, and other environmental stresses compared to quartz oscillators</a:t>
            </a:r>
            <a:endParaRPr>
              <a:solidFill>
                <a:srgbClr val="FFFFFF"/>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36"/>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240" name="Google Shape;240;p36"/>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41" name="Google Shape;241;p36"/>
          <p:cNvPicPr preferRelativeResize="0"/>
          <p:nvPr/>
        </p:nvPicPr>
        <p:blipFill>
          <a:blip r:embed="rId3">
            <a:alphaModFix/>
          </a:blip>
          <a:stretch>
            <a:fillRect/>
          </a:stretch>
        </p:blipFill>
        <p:spPr>
          <a:xfrm>
            <a:off x="1993176" y="487988"/>
            <a:ext cx="5157650" cy="4167524"/>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3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rgbClr val="FFFFFF"/>
                </a:solidFill>
              </a:rPr>
              <a:t>RS232</a:t>
            </a:r>
            <a:endParaRPr b="1">
              <a:solidFill>
                <a:srgbClr val="FFFFFF"/>
              </a:solidFill>
            </a:endParaRPr>
          </a:p>
        </p:txBody>
      </p:sp>
      <p:sp>
        <p:nvSpPr>
          <p:cNvPr id="247" name="Google Shape;247;p3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rgbClr val="FFFFFF"/>
                </a:solidFill>
              </a:rPr>
              <a:t>Asynchronous Communication: RS232 transfers data one bit at a time, without requiring a clock signal for synchronization.</a:t>
            </a:r>
            <a:endParaRPr>
              <a:solidFill>
                <a:srgbClr val="FFFFFF"/>
              </a:solidFill>
            </a:endParaRPr>
          </a:p>
          <a:p>
            <a:pPr indent="0" lvl="0" marL="0" rtl="0" algn="l">
              <a:spcBef>
                <a:spcPts val="1200"/>
              </a:spcBef>
              <a:spcAft>
                <a:spcPts val="1200"/>
              </a:spcAft>
              <a:buNone/>
            </a:pPr>
            <a:r>
              <a:rPr lang="en">
                <a:solidFill>
                  <a:srgbClr val="FFFFFF"/>
                </a:solidFill>
              </a:rPr>
              <a:t>Simple, Robust Protocol: RS232 is known for being simple and robust, making it a reliable choice in industrial and space applications where interference or signal degradation could occur.</a:t>
            </a:r>
            <a:endParaRPr>
              <a:solidFill>
                <a:srgbClr val="FFFFFF"/>
              </a:solidFil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1" name="Shape 251"/>
        <p:cNvGrpSpPr/>
        <p:nvPr/>
      </p:nvGrpSpPr>
      <p:grpSpPr>
        <a:xfrm>
          <a:off x="0" y="0"/>
          <a:ext cx="0" cy="0"/>
          <a:chOff x="0" y="0"/>
          <a:chExt cx="0" cy="0"/>
        </a:xfrm>
      </p:grpSpPr>
      <p:sp>
        <p:nvSpPr>
          <p:cNvPr id="252" name="Google Shape;252;p3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rgbClr val="FFFFFF"/>
                </a:solidFill>
              </a:rPr>
              <a:t>CAN</a:t>
            </a:r>
            <a:endParaRPr b="1">
              <a:solidFill>
                <a:srgbClr val="FFFFFF"/>
              </a:solidFill>
            </a:endParaRPr>
          </a:p>
        </p:txBody>
      </p:sp>
      <p:sp>
        <p:nvSpPr>
          <p:cNvPr id="253" name="Google Shape;253;p3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rgbClr val="FFFFFF"/>
                </a:solidFill>
              </a:rPr>
              <a:t>Error Detection and Correction: CAN is known for its strong error-checking mechanisms, which include cyclic redundancy checks (CRC) and acknowledgment (ACK) bits. If an error is detected during transmission, the system can automatically request a retransmission.</a:t>
            </a:r>
            <a:endParaRPr>
              <a:solidFill>
                <a:srgbClr val="FFFFFF"/>
              </a:solidFill>
            </a:endParaRPr>
          </a:p>
          <a:p>
            <a:pPr indent="0" lvl="0" marL="0" rtl="0" algn="l">
              <a:spcBef>
                <a:spcPts val="1200"/>
              </a:spcBef>
              <a:spcAft>
                <a:spcPts val="1200"/>
              </a:spcAft>
              <a:buNone/>
            </a:pPr>
            <a:r>
              <a:rPr lang="en">
                <a:solidFill>
                  <a:srgbClr val="FFFFFF"/>
                </a:solidFill>
              </a:rPr>
              <a:t>High Noise Immunity: CAN is highly immune to electromagnetic interference (EMI), making it well-suited for environments with electrical noise, such as in automotive systems or space applications where reliability is crucial.</a:t>
            </a:r>
            <a:endParaRPr>
              <a:solidFill>
                <a:srgbClr val="FFFFFF"/>
              </a:solidFil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7" name="Shape 257"/>
        <p:cNvGrpSpPr/>
        <p:nvPr/>
      </p:nvGrpSpPr>
      <p:grpSpPr>
        <a:xfrm>
          <a:off x="0" y="0"/>
          <a:ext cx="0" cy="0"/>
          <a:chOff x="0" y="0"/>
          <a:chExt cx="0" cy="0"/>
        </a:xfrm>
      </p:grpSpPr>
      <p:sp>
        <p:nvSpPr>
          <p:cNvPr id="258" name="Google Shape;258;p3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rgbClr val="FFFFFF"/>
                </a:solidFill>
              </a:rPr>
              <a:t>MicroZed 7Z010</a:t>
            </a:r>
            <a:endParaRPr b="1">
              <a:solidFill>
                <a:srgbClr val="FFFFFF"/>
              </a:solidFill>
            </a:endParaRPr>
          </a:p>
        </p:txBody>
      </p:sp>
      <p:sp>
        <p:nvSpPr>
          <p:cNvPr id="259" name="Google Shape;259;p3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a:solidFill>
                  <a:srgbClr val="FFFFFF"/>
                </a:solidFill>
              </a:rPr>
              <a:t>Zynq-7000 SoC:</a:t>
            </a:r>
            <a:endParaRPr>
              <a:solidFill>
                <a:srgbClr val="FFFFFF"/>
              </a:solidFill>
            </a:endParaRPr>
          </a:p>
          <a:p>
            <a:pPr indent="0" lvl="0" marL="0" rtl="0" algn="l">
              <a:spcBef>
                <a:spcPts val="1200"/>
              </a:spcBef>
              <a:spcAft>
                <a:spcPts val="0"/>
              </a:spcAft>
              <a:buNone/>
            </a:pPr>
            <a:r>
              <a:rPr lang="en">
                <a:solidFill>
                  <a:srgbClr val="FFFFFF"/>
                </a:solidFill>
              </a:rPr>
              <a:t>	Processing System (PS): A dual-core ARM Cortex-A9 processor, which can run a full operating system like Linux, or a real-time operating system (RTOS) for software-based tasks.</a:t>
            </a:r>
            <a:endParaRPr>
              <a:solidFill>
                <a:srgbClr val="FFFFFF"/>
              </a:solidFill>
            </a:endParaRPr>
          </a:p>
          <a:p>
            <a:pPr indent="0" lvl="0" marL="0" rtl="0" algn="l">
              <a:spcBef>
                <a:spcPts val="1200"/>
              </a:spcBef>
              <a:spcAft>
                <a:spcPts val="1200"/>
              </a:spcAft>
              <a:buNone/>
            </a:pPr>
            <a:r>
              <a:rPr lang="en">
                <a:solidFill>
                  <a:srgbClr val="FFFFFF"/>
                </a:solidFill>
              </a:rPr>
              <a:t>Programmable Logic (PL): A traditional FPGA fabric, allowing for custom hardware acceleration, parallel processing, and digital signal processing (DSP) tasks. The 7Z010 variant includes about 28,000 logic cells and 80 DSP slices.</a:t>
            </a:r>
            <a:endParaRPr>
              <a:solidFill>
                <a:srgbClr val="FFFFFF"/>
              </a:solidFil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3" name="Shape 263"/>
        <p:cNvGrpSpPr/>
        <p:nvPr/>
      </p:nvGrpSpPr>
      <p:grpSpPr>
        <a:xfrm>
          <a:off x="0" y="0"/>
          <a:ext cx="0" cy="0"/>
          <a:chOff x="0" y="0"/>
          <a:chExt cx="0" cy="0"/>
        </a:xfrm>
      </p:grpSpPr>
      <p:sp>
        <p:nvSpPr>
          <p:cNvPr id="264" name="Google Shape;264;p4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lt1"/>
                </a:solidFill>
              </a:rPr>
              <a:t>System Architecture</a:t>
            </a:r>
            <a:endParaRPr b="1">
              <a:solidFill>
                <a:schemeClr val="lt1"/>
              </a:solidFill>
            </a:endParaRPr>
          </a:p>
        </p:txBody>
      </p:sp>
      <p:sp>
        <p:nvSpPr>
          <p:cNvPr id="265" name="Google Shape;265;p40"/>
          <p:cNvSpPr txBox="1"/>
          <p:nvPr>
            <p:ph idx="1" type="body"/>
          </p:nvPr>
        </p:nvSpPr>
        <p:spPr>
          <a:xfrm>
            <a:off x="311700" y="1152475"/>
            <a:ext cx="8345100" cy="34164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Clr>
                <a:schemeClr val="lt1"/>
              </a:buClr>
              <a:buSzPts val="1600"/>
              <a:buChar char="●"/>
            </a:pPr>
            <a:r>
              <a:rPr lang="en" sz="1600">
                <a:solidFill>
                  <a:schemeClr val="lt1"/>
                </a:solidFill>
              </a:rPr>
              <a:t>Size, weight, and power characteristics are compatible with 12U CubeSat or smaller</a:t>
            </a:r>
            <a:endParaRPr sz="1600">
              <a:solidFill>
                <a:schemeClr val="lt1"/>
              </a:solidFill>
            </a:endParaRPr>
          </a:p>
          <a:p>
            <a:pPr indent="-330200" lvl="0" marL="457200" rtl="0" algn="l">
              <a:spcBef>
                <a:spcPts val="0"/>
              </a:spcBef>
              <a:spcAft>
                <a:spcPts val="0"/>
              </a:spcAft>
              <a:buClr>
                <a:schemeClr val="lt1"/>
              </a:buClr>
              <a:buSzPts val="1600"/>
              <a:buChar char="●"/>
            </a:pPr>
            <a:r>
              <a:rPr lang="en" sz="1600">
                <a:solidFill>
                  <a:schemeClr val="lt1"/>
                </a:solidFill>
              </a:rPr>
              <a:t>Timekeeping drift less than 30 nanoseconds per earth day</a:t>
            </a:r>
            <a:endParaRPr sz="1600">
              <a:solidFill>
                <a:schemeClr val="lt1"/>
              </a:solidFill>
            </a:endParaRPr>
          </a:p>
          <a:p>
            <a:pPr indent="-330200" lvl="0" marL="457200" rtl="0" algn="l">
              <a:spcBef>
                <a:spcPts val="0"/>
              </a:spcBef>
              <a:spcAft>
                <a:spcPts val="0"/>
              </a:spcAft>
              <a:buClr>
                <a:schemeClr val="lt1"/>
              </a:buClr>
              <a:buSzPts val="1600"/>
              <a:buChar char="●"/>
            </a:pPr>
            <a:r>
              <a:rPr lang="en" sz="1600">
                <a:solidFill>
                  <a:schemeClr val="lt1"/>
                </a:solidFill>
              </a:rPr>
              <a:t>Include an FPGA for custom programmable logic synthesis</a:t>
            </a:r>
            <a:endParaRPr sz="1600">
              <a:solidFill>
                <a:schemeClr val="lt1"/>
              </a:solidFill>
            </a:endParaRPr>
          </a:p>
          <a:p>
            <a:pPr indent="-330200" lvl="0" marL="457200" rtl="0" algn="l">
              <a:spcBef>
                <a:spcPts val="0"/>
              </a:spcBef>
              <a:spcAft>
                <a:spcPts val="0"/>
              </a:spcAft>
              <a:buClr>
                <a:schemeClr val="lt1"/>
              </a:buClr>
              <a:buSzPts val="1600"/>
              <a:buChar char="●"/>
            </a:pPr>
            <a:r>
              <a:rPr lang="en" sz="1600">
                <a:solidFill>
                  <a:schemeClr val="lt1"/>
                </a:solidFill>
              </a:rPr>
              <a:t>Integrated Atomic Clock for timekeeping</a:t>
            </a:r>
            <a:endParaRPr sz="1600">
              <a:solidFill>
                <a:schemeClr val="lt1"/>
              </a:solidFill>
            </a:endParaRPr>
          </a:p>
          <a:p>
            <a:pPr indent="-330200" lvl="0" marL="457200" rtl="0" algn="l">
              <a:spcBef>
                <a:spcPts val="0"/>
              </a:spcBef>
              <a:spcAft>
                <a:spcPts val="0"/>
              </a:spcAft>
              <a:buClr>
                <a:schemeClr val="lt1"/>
              </a:buClr>
              <a:buSzPts val="1600"/>
              <a:buChar char="●"/>
            </a:pPr>
            <a:r>
              <a:rPr lang="en" sz="1600">
                <a:solidFill>
                  <a:schemeClr val="lt1"/>
                </a:solidFill>
              </a:rPr>
              <a:t>Completely Open-Source</a:t>
            </a:r>
            <a:endParaRPr sz="1600">
              <a:solidFill>
                <a:schemeClr val="lt1"/>
              </a:solidFill>
            </a:endParaRPr>
          </a:p>
          <a:p>
            <a:pPr indent="-330200" lvl="0" marL="457200" rtl="0" algn="l">
              <a:spcBef>
                <a:spcPts val="0"/>
              </a:spcBef>
              <a:spcAft>
                <a:spcPts val="0"/>
              </a:spcAft>
              <a:buClr>
                <a:schemeClr val="lt1"/>
              </a:buClr>
              <a:buSzPts val="1600"/>
              <a:buChar char="●"/>
            </a:pPr>
            <a:r>
              <a:rPr lang="en" sz="1600">
                <a:solidFill>
                  <a:schemeClr val="lt1"/>
                </a:solidFill>
              </a:rPr>
              <a:t>Maximum budget constrained to $10k, preference placed on under $5k</a:t>
            </a:r>
            <a:endParaRPr sz="1600">
              <a:solidFill>
                <a:schemeClr val="lt1"/>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4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b="1" lang="en">
                <a:solidFill>
                  <a:schemeClr val="lt1"/>
                </a:solidFill>
              </a:rPr>
              <a:t>System Architecture:</a:t>
            </a:r>
            <a:endParaRPr/>
          </a:p>
        </p:txBody>
      </p:sp>
      <p:sp>
        <p:nvSpPr>
          <p:cNvPr id="271" name="Google Shape;271;p41"/>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72" name="Google Shape;272;p41"/>
          <p:cNvPicPr preferRelativeResize="0"/>
          <p:nvPr/>
        </p:nvPicPr>
        <p:blipFill>
          <a:blip r:embed="rId3">
            <a:alphaModFix/>
          </a:blip>
          <a:stretch>
            <a:fillRect/>
          </a:stretch>
        </p:blipFill>
        <p:spPr>
          <a:xfrm>
            <a:off x="1003615" y="1152475"/>
            <a:ext cx="7136760" cy="3648425"/>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lt1"/>
                </a:solidFill>
              </a:rPr>
              <a:t>Feedback from Last Review</a:t>
            </a:r>
            <a:endParaRPr b="1">
              <a:solidFill>
                <a:schemeClr val="lt1"/>
              </a:solidFill>
            </a:endParaRPr>
          </a:p>
        </p:txBody>
      </p:sp>
      <p:sp>
        <p:nvSpPr>
          <p:cNvPr id="85" name="Google Shape;85;p15"/>
          <p:cNvSpPr txBox="1"/>
          <p:nvPr>
            <p:ph idx="1" type="body"/>
          </p:nvPr>
        </p:nvSpPr>
        <p:spPr>
          <a:xfrm>
            <a:off x="311700" y="1152475"/>
            <a:ext cx="8213100" cy="3645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u="sng">
                <a:solidFill>
                  <a:schemeClr val="lt1"/>
                </a:solidFill>
              </a:rPr>
              <a:t>Constraints</a:t>
            </a:r>
            <a:endParaRPr u="sng">
              <a:solidFill>
                <a:schemeClr val="lt1"/>
              </a:solidFill>
            </a:endParaRPr>
          </a:p>
          <a:p>
            <a:pPr indent="-317500" lvl="0" marL="457200" rtl="0" algn="l">
              <a:spcBef>
                <a:spcPts val="1200"/>
              </a:spcBef>
              <a:spcAft>
                <a:spcPts val="0"/>
              </a:spcAft>
              <a:buClr>
                <a:schemeClr val="lt1"/>
              </a:buClr>
              <a:buSzPts val="1400"/>
              <a:buChar char="●"/>
            </a:pPr>
            <a:r>
              <a:rPr lang="en" sz="1400">
                <a:solidFill>
                  <a:schemeClr val="lt1"/>
                </a:solidFill>
              </a:rPr>
              <a:t>Size, weight, and power characteristics are compatible with 12U CubeSat or smaller</a:t>
            </a:r>
            <a:endParaRPr sz="1400">
              <a:solidFill>
                <a:schemeClr val="lt1"/>
              </a:solidFill>
            </a:endParaRPr>
          </a:p>
          <a:p>
            <a:pPr indent="-317500" lvl="0" marL="457200" rtl="0" algn="l">
              <a:spcBef>
                <a:spcPts val="0"/>
              </a:spcBef>
              <a:spcAft>
                <a:spcPts val="0"/>
              </a:spcAft>
              <a:buClr>
                <a:schemeClr val="lt1"/>
              </a:buClr>
              <a:buSzPts val="1400"/>
              <a:buChar char="●"/>
            </a:pPr>
            <a:r>
              <a:rPr lang="en" sz="1400">
                <a:solidFill>
                  <a:schemeClr val="lt1"/>
                </a:solidFill>
              </a:rPr>
              <a:t>Timekeeping drift less than 30 nanoseconds per earth day</a:t>
            </a:r>
            <a:endParaRPr sz="1400">
              <a:solidFill>
                <a:schemeClr val="lt1"/>
              </a:solidFill>
            </a:endParaRPr>
          </a:p>
          <a:p>
            <a:pPr indent="-317500" lvl="0" marL="457200" rtl="0" algn="l">
              <a:spcBef>
                <a:spcPts val="0"/>
              </a:spcBef>
              <a:spcAft>
                <a:spcPts val="0"/>
              </a:spcAft>
              <a:buClr>
                <a:schemeClr val="lt1"/>
              </a:buClr>
              <a:buSzPts val="1400"/>
              <a:buChar char="●"/>
            </a:pPr>
            <a:r>
              <a:rPr lang="en" sz="1400">
                <a:solidFill>
                  <a:schemeClr val="lt1"/>
                </a:solidFill>
              </a:rPr>
              <a:t>Include an FPGA for custom programmable logic synthesis</a:t>
            </a:r>
            <a:endParaRPr sz="1400">
              <a:solidFill>
                <a:schemeClr val="lt1"/>
              </a:solidFill>
            </a:endParaRPr>
          </a:p>
          <a:p>
            <a:pPr indent="-317500" lvl="0" marL="457200" rtl="0" algn="l">
              <a:spcBef>
                <a:spcPts val="0"/>
              </a:spcBef>
              <a:spcAft>
                <a:spcPts val="0"/>
              </a:spcAft>
              <a:buClr>
                <a:schemeClr val="lt1"/>
              </a:buClr>
              <a:buSzPts val="1400"/>
              <a:buChar char="●"/>
            </a:pPr>
            <a:r>
              <a:rPr lang="en" sz="1400">
                <a:solidFill>
                  <a:schemeClr val="lt1"/>
                </a:solidFill>
              </a:rPr>
              <a:t>Integrated Atomic Clock for timekeeping</a:t>
            </a:r>
            <a:endParaRPr sz="1400">
              <a:solidFill>
                <a:schemeClr val="lt1"/>
              </a:solidFill>
            </a:endParaRPr>
          </a:p>
          <a:p>
            <a:pPr indent="-317500" lvl="0" marL="457200" rtl="0" algn="l">
              <a:spcBef>
                <a:spcPts val="0"/>
              </a:spcBef>
              <a:spcAft>
                <a:spcPts val="0"/>
              </a:spcAft>
              <a:buClr>
                <a:schemeClr val="lt1"/>
              </a:buClr>
              <a:buSzPts val="1400"/>
              <a:buChar char="●"/>
            </a:pPr>
            <a:r>
              <a:rPr lang="en" sz="1400">
                <a:solidFill>
                  <a:schemeClr val="lt1"/>
                </a:solidFill>
              </a:rPr>
              <a:t>Completely Open-Source</a:t>
            </a:r>
            <a:endParaRPr sz="1400">
              <a:solidFill>
                <a:schemeClr val="lt1"/>
              </a:solidFill>
            </a:endParaRPr>
          </a:p>
          <a:p>
            <a:pPr indent="-317500" lvl="0" marL="457200" rtl="0" algn="l">
              <a:spcBef>
                <a:spcPts val="0"/>
              </a:spcBef>
              <a:spcAft>
                <a:spcPts val="0"/>
              </a:spcAft>
              <a:buClr>
                <a:schemeClr val="lt1"/>
              </a:buClr>
              <a:buSzPts val="1400"/>
              <a:buChar char="●"/>
            </a:pPr>
            <a:r>
              <a:rPr lang="en" sz="1400">
                <a:solidFill>
                  <a:schemeClr val="lt1"/>
                </a:solidFill>
              </a:rPr>
              <a:t>Maximum budget constrained to $10k, preference placed on under $5k</a:t>
            </a:r>
            <a:endParaRPr sz="1400">
              <a:solidFill>
                <a:schemeClr val="lt1"/>
              </a:solidFil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sp>
        <p:nvSpPr>
          <p:cNvPr id="277" name="Google Shape;277;p42"/>
          <p:cNvSpPr txBox="1"/>
          <p:nvPr>
            <p:ph type="title"/>
          </p:nvPr>
        </p:nvSpPr>
        <p:spPr>
          <a:xfrm>
            <a:off x="235500" y="2926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lt1"/>
                </a:solidFill>
              </a:rPr>
              <a:t>Risk Assessment</a:t>
            </a:r>
            <a:endParaRPr b="1">
              <a:solidFill>
                <a:schemeClr val="lt1"/>
              </a:solidFill>
            </a:endParaRPr>
          </a:p>
        </p:txBody>
      </p:sp>
      <p:sp>
        <p:nvSpPr>
          <p:cNvPr id="278" name="Google Shape;278;p42"/>
          <p:cNvSpPr txBox="1"/>
          <p:nvPr>
            <p:ph idx="1" type="body"/>
          </p:nvPr>
        </p:nvSpPr>
        <p:spPr>
          <a:xfrm>
            <a:off x="311700" y="1152475"/>
            <a:ext cx="8486400" cy="3416400"/>
          </a:xfrm>
          <a:prstGeom prst="rect">
            <a:avLst/>
          </a:prstGeom>
        </p:spPr>
        <p:txBody>
          <a:bodyPr anchorCtr="0" anchor="t" bIns="91425" lIns="91425" spcFirstLastPara="1" rIns="91425" wrap="square" tIns="91425">
            <a:normAutofit/>
          </a:bodyPr>
          <a:lstStyle/>
          <a:p>
            <a:pPr indent="-330200" lvl="0" marL="457200" rtl="0" algn="l">
              <a:spcBef>
                <a:spcPts val="0"/>
              </a:spcBef>
              <a:spcAft>
                <a:spcPts val="0"/>
              </a:spcAft>
              <a:buClr>
                <a:schemeClr val="lt1"/>
              </a:buClr>
              <a:buSzPts val="1600"/>
              <a:buChar char="●"/>
            </a:pPr>
            <a:r>
              <a:rPr lang="en" sz="1600">
                <a:solidFill>
                  <a:schemeClr val="lt1"/>
                </a:solidFill>
              </a:rPr>
              <a:t>Radiation resistance</a:t>
            </a:r>
            <a:endParaRPr sz="1600">
              <a:solidFill>
                <a:schemeClr val="lt1"/>
              </a:solidFill>
            </a:endParaRPr>
          </a:p>
          <a:p>
            <a:pPr indent="-330200" lvl="0" marL="457200" rtl="0" algn="l">
              <a:spcBef>
                <a:spcPts val="0"/>
              </a:spcBef>
              <a:spcAft>
                <a:spcPts val="0"/>
              </a:spcAft>
              <a:buClr>
                <a:schemeClr val="lt1"/>
              </a:buClr>
              <a:buSzPts val="1600"/>
              <a:buChar char="●"/>
            </a:pPr>
            <a:r>
              <a:rPr lang="en" sz="1600">
                <a:solidFill>
                  <a:schemeClr val="lt1"/>
                </a:solidFill>
              </a:rPr>
              <a:t>Temperature Extremes</a:t>
            </a:r>
            <a:endParaRPr sz="1600">
              <a:solidFill>
                <a:schemeClr val="lt1"/>
              </a:solidFill>
            </a:endParaRPr>
          </a:p>
          <a:p>
            <a:pPr indent="-330200" lvl="0" marL="457200" rtl="0" algn="l">
              <a:spcBef>
                <a:spcPts val="0"/>
              </a:spcBef>
              <a:spcAft>
                <a:spcPts val="0"/>
              </a:spcAft>
              <a:buClr>
                <a:schemeClr val="lt1"/>
              </a:buClr>
              <a:buSzPts val="1600"/>
              <a:buChar char="●"/>
            </a:pPr>
            <a:r>
              <a:rPr lang="en" sz="1600">
                <a:solidFill>
                  <a:schemeClr val="lt1"/>
                </a:solidFill>
              </a:rPr>
              <a:t>Vacuum Conditions</a:t>
            </a:r>
            <a:endParaRPr sz="1600">
              <a:solidFill>
                <a:schemeClr val="lt1"/>
              </a:solidFill>
            </a:endParaRPr>
          </a:p>
          <a:p>
            <a:pPr indent="-330200" lvl="0" marL="457200" rtl="0" algn="l">
              <a:spcBef>
                <a:spcPts val="0"/>
              </a:spcBef>
              <a:spcAft>
                <a:spcPts val="0"/>
              </a:spcAft>
              <a:buClr>
                <a:schemeClr val="lt1"/>
              </a:buClr>
              <a:buSzPts val="1600"/>
              <a:buChar char="●"/>
            </a:pPr>
            <a:r>
              <a:rPr lang="en" sz="1600">
                <a:solidFill>
                  <a:schemeClr val="lt1"/>
                </a:solidFill>
              </a:rPr>
              <a:t>Electromagnetic Interference</a:t>
            </a:r>
            <a:endParaRPr sz="1600">
              <a:solidFill>
                <a:schemeClr val="lt1"/>
              </a:solidFill>
            </a:endParaRPr>
          </a:p>
        </p:txBody>
      </p:sp>
      <p:pic>
        <p:nvPicPr>
          <p:cNvPr id="279" name="Google Shape;279;p42"/>
          <p:cNvPicPr preferRelativeResize="0"/>
          <p:nvPr/>
        </p:nvPicPr>
        <p:blipFill>
          <a:blip r:embed="rId3">
            <a:alphaModFix/>
          </a:blip>
          <a:stretch>
            <a:fillRect/>
          </a:stretch>
        </p:blipFill>
        <p:spPr>
          <a:xfrm>
            <a:off x="0" y="936116"/>
            <a:ext cx="9144001" cy="3849117"/>
          </a:xfrm>
          <a:prstGeom prst="rect">
            <a:avLst/>
          </a:prstGeom>
          <a:noFill/>
          <a:ln>
            <a:noFill/>
          </a:ln>
        </p:spPr>
      </p:pic>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3" name="Shape 283"/>
        <p:cNvGrpSpPr/>
        <p:nvPr/>
      </p:nvGrpSpPr>
      <p:grpSpPr>
        <a:xfrm>
          <a:off x="0" y="0"/>
          <a:ext cx="0" cy="0"/>
          <a:chOff x="0" y="0"/>
          <a:chExt cx="0" cy="0"/>
        </a:xfrm>
      </p:grpSpPr>
      <p:sp>
        <p:nvSpPr>
          <p:cNvPr id="284" name="Google Shape;284;p4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285" name="Google Shape;285;p43"/>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sp>
        <p:nvSpPr>
          <p:cNvPr id="286" name="Google Shape;286;p43"/>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87" name="Google Shape;287;p43"/>
          <p:cNvPicPr preferRelativeResize="0"/>
          <p:nvPr/>
        </p:nvPicPr>
        <p:blipFill rotWithShape="1">
          <a:blip r:embed="rId3">
            <a:alphaModFix/>
          </a:blip>
          <a:srcRect b="0" l="8054" r="0" t="0"/>
          <a:stretch/>
        </p:blipFill>
        <p:spPr>
          <a:xfrm>
            <a:off x="311700" y="473576"/>
            <a:ext cx="3597775" cy="4390000"/>
          </a:xfrm>
          <a:prstGeom prst="rect">
            <a:avLst/>
          </a:prstGeom>
          <a:noFill/>
          <a:ln>
            <a:noFill/>
          </a:ln>
        </p:spPr>
      </p:pic>
      <p:pic>
        <p:nvPicPr>
          <p:cNvPr id="288" name="Google Shape;288;p43"/>
          <p:cNvPicPr preferRelativeResize="0"/>
          <p:nvPr/>
        </p:nvPicPr>
        <p:blipFill>
          <a:blip r:embed="rId4">
            <a:alphaModFix/>
          </a:blip>
          <a:stretch>
            <a:fillRect/>
          </a:stretch>
        </p:blipFill>
        <p:spPr>
          <a:xfrm>
            <a:off x="4572000" y="722005"/>
            <a:ext cx="4081800" cy="3699482"/>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sp>
        <p:nvSpPr>
          <p:cNvPr id="293" name="Google Shape;293;p44"/>
          <p:cNvSpPr txBox="1"/>
          <p:nvPr>
            <p:ph type="title"/>
          </p:nvPr>
        </p:nvSpPr>
        <p:spPr>
          <a:xfrm>
            <a:off x="322400" y="4930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lt1"/>
                </a:solidFill>
              </a:rPr>
              <a:t>Solution Statement</a:t>
            </a:r>
            <a:endParaRPr b="1">
              <a:solidFill>
                <a:schemeClr val="lt1"/>
              </a:solidFill>
            </a:endParaRPr>
          </a:p>
        </p:txBody>
      </p:sp>
      <p:sp>
        <p:nvSpPr>
          <p:cNvPr id="294" name="Google Shape;294;p44"/>
          <p:cNvSpPr txBox="1"/>
          <p:nvPr>
            <p:ph idx="1" type="body"/>
          </p:nvPr>
        </p:nvSpPr>
        <p:spPr>
          <a:xfrm>
            <a:off x="399450" y="1653050"/>
            <a:ext cx="8345100" cy="22182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2000">
                <a:solidFill>
                  <a:schemeClr val="lt1"/>
                </a:solidFill>
              </a:rPr>
              <a:t>The end result of this project is a functioning prototype of a derivative Time Card, containing an FPGA. This Time Card will independently maintain accuracy over time with the timekeeping drift not exceeding 30 nanoseconds. The product will be compatible with existing spacecraft systems, including CubeSats and its standards and able to communicate with existing time networks.</a:t>
            </a:r>
            <a:endParaRPr sz="2000">
              <a:solidFill>
                <a:schemeClr val="lt1"/>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4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rgbClr val="FFFFFF"/>
                </a:solidFill>
              </a:rPr>
              <a:t>Open Items</a:t>
            </a:r>
            <a:endParaRPr b="1">
              <a:solidFill>
                <a:srgbClr val="FFFFFF"/>
              </a:solidFill>
            </a:endParaRPr>
          </a:p>
        </p:txBody>
      </p:sp>
      <p:sp>
        <p:nvSpPr>
          <p:cNvPr id="300" name="Google Shape;300;p4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lnSpc>
                <a:spcPct val="200000"/>
              </a:lnSpc>
              <a:spcBef>
                <a:spcPts val="0"/>
              </a:spcBef>
              <a:spcAft>
                <a:spcPts val="0"/>
              </a:spcAft>
              <a:buClr>
                <a:srgbClr val="FFFFFF"/>
              </a:buClr>
              <a:buSzPts val="1800"/>
              <a:buChar char="●"/>
            </a:pPr>
            <a:r>
              <a:rPr lang="en">
                <a:solidFill>
                  <a:srgbClr val="FFFFFF"/>
                </a:solidFill>
              </a:rPr>
              <a:t>Obtain</a:t>
            </a:r>
            <a:r>
              <a:rPr lang="en">
                <a:solidFill>
                  <a:srgbClr val="FFFFFF"/>
                </a:solidFill>
              </a:rPr>
              <a:t> details about development equipment from Spex</a:t>
            </a:r>
            <a:endParaRPr>
              <a:solidFill>
                <a:srgbClr val="FFFFFF"/>
              </a:solidFill>
            </a:endParaRPr>
          </a:p>
          <a:p>
            <a:pPr indent="-342900" lvl="0" marL="457200" rtl="0" algn="l">
              <a:lnSpc>
                <a:spcPct val="200000"/>
              </a:lnSpc>
              <a:spcBef>
                <a:spcPts val="0"/>
              </a:spcBef>
              <a:spcAft>
                <a:spcPts val="0"/>
              </a:spcAft>
              <a:buClr>
                <a:srgbClr val="FFFFFF"/>
              </a:buClr>
              <a:buSzPts val="1800"/>
              <a:buChar char="●"/>
            </a:pPr>
            <a:r>
              <a:rPr lang="en">
                <a:solidFill>
                  <a:srgbClr val="FFFFFF"/>
                </a:solidFill>
              </a:rPr>
              <a:t>Contact Safran and Meta about power requirements</a:t>
            </a:r>
            <a:endParaRPr>
              <a:solidFill>
                <a:srgbClr val="FFFFFF"/>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4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lt1"/>
                </a:solidFill>
              </a:rPr>
              <a:t>Goals for Next Phase</a:t>
            </a:r>
            <a:endParaRPr b="1">
              <a:solidFill>
                <a:schemeClr val="lt1"/>
              </a:solidFill>
            </a:endParaRPr>
          </a:p>
        </p:txBody>
      </p:sp>
      <p:sp>
        <p:nvSpPr>
          <p:cNvPr id="306" name="Google Shape;306;p4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1200"/>
              </a:spcBef>
              <a:spcAft>
                <a:spcPts val="0"/>
              </a:spcAft>
              <a:buClr>
                <a:schemeClr val="lt1"/>
              </a:buClr>
              <a:buSzPts val="1800"/>
              <a:buChar char="●"/>
            </a:pPr>
            <a:r>
              <a:rPr lang="en">
                <a:solidFill>
                  <a:schemeClr val="lt1"/>
                </a:solidFill>
              </a:rPr>
              <a:t>Start the preliminary prototyping process:</a:t>
            </a:r>
            <a:endParaRPr>
              <a:solidFill>
                <a:schemeClr val="lt1"/>
              </a:solidFill>
            </a:endParaRPr>
          </a:p>
          <a:p>
            <a:pPr indent="-317500" lvl="1" marL="914400" rtl="0" algn="l">
              <a:spcBef>
                <a:spcPts val="0"/>
              </a:spcBef>
              <a:spcAft>
                <a:spcPts val="0"/>
              </a:spcAft>
              <a:buClr>
                <a:schemeClr val="lt1"/>
              </a:buClr>
              <a:buSzPts val="1400"/>
              <a:buChar char="○"/>
            </a:pPr>
            <a:r>
              <a:rPr lang="en">
                <a:solidFill>
                  <a:schemeClr val="lt1"/>
                </a:solidFill>
              </a:rPr>
              <a:t>Proof of concepts and </a:t>
            </a:r>
            <a:r>
              <a:rPr lang="en">
                <a:solidFill>
                  <a:schemeClr val="lt1"/>
                </a:solidFill>
              </a:rPr>
              <a:t>functionalities</a:t>
            </a:r>
            <a:r>
              <a:rPr lang="en">
                <a:solidFill>
                  <a:schemeClr val="lt1"/>
                </a:solidFill>
              </a:rPr>
              <a:t> developed within previous phase.</a:t>
            </a:r>
            <a:endParaRPr>
              <a:solidFill>
                <a:schemeClr val="lt1"/>
              </a:solidFill>
            </a:endParaRPr>
          </a:p>
          <a:p>
            <a:pPr indent="-317500" lvl="1" marL="914400" rtl="0" algn="l">
              <a:spcBef>
                <a:spcPts val="0"/>
              </a:spcBef>
              <a:spcAft>
                <a:spcPts val="0"/>
              </a:spcAft>
              <a:buClr>
                <a:schemeClr val="lt1"/>
              </a:buClr>
              <a:buSzPts val="1400"/>
              <a:buChar char="○"/>
            </a:pPr>
            <a:r>
              <a:rPr lang="en">
                <a:solidFill>
                  <a:schemeClr val="lt1"/>
                </a:solidFill>
              </a:rPr>
              <a:t>Possibly obtain example CubeSat motherboard.</a:t>
            </a:r>
            <a:endParaRPr>
              <a:solidFill>
                <a:schemeClr val="lt1"/>
              </a:solidFill>
            </a:endParaRPr>
          </a:p>
          <a:p>
            <a:pPr indent="-317500" lvl="1" marL="914400" rtl="0" algn="l">
              <a:spcBef>
                <a:spcPts val="0"/>
              </a:spcBef>
              <a:spcAft>
                <a:spcPts val="0"/>
              </a:spcAft>
              <a:buClr>
                <a:schemeClr val="lt1"/>
              </a:buClr>
              <a:buSzPts val="1400"/>
              <a:buChar char="○"/>
            </a:pPr>
            <a:r>
              <a:rPr lang="en">
                <a:solidFill>
                  <a:schemeClr val="lt1"/>
                </a:solidFill>
              </a:rPr>
              <a:t>Begin prototyping time-card:</a:t>
            </a:r>
            <a:endParaRPr>
              <a:solidFill>
                <a:schemeClr val="lt1"/>
              </a:solidFill>
            </a:endParaRPr>
          </a:p>
          <a:p>
            <a:pPr indent="-317500" lvl="2" marL="1371600" rtl="0" algn="l">
              <a:spcBef>
                <a:spcPts val="0"/>
              </a:spcBef>
              <a:spcAft>
                <a:spcPts val="0"/>
              </a:spcAft>
              <a:buClr>
                <a:schemeClr val="lt1"/>
              </a:buClr>
              <a:buSzPts val="1400"/>
              <a:buChar char="■"/>
            </a:pPr>
            <a:r>
              <a:rPr lang="en">
                <a:solidFill>
                  <a:schemeClr val="lt1"/>
                </a:solidFill>
              </a:rPr>
              <a:t>Development of BOM, development kits, and </a:t>
            </a:r>
            <a:r>
              <a:rPr lang="en">
                <a:solidFill>
                  <a:schemeClr val="lt1"/>
                </a:solidFill>
              </a:rPr>
              <a:t>testbenches</a:t>
            </a:r>
            <a:r>
              <a:rPr lang="en">
                <a:solidFill>
                  <a:schemeClr val="lt1"/>
                </a:solidFill>
              </a:rPr>
              <a:t>.</a:t>
            </a:r>
            <a:endParaRPr>
              <a:solidFill>
                <a:schemeClr val="lt1"/>
              </a:solidFill>
            </a:endParaRPr>
          </a:p>
          <a:p>
            <a:pPr indent="-317500" lvl="1" marL="914400" rtl="0" algn="l">
              <a:spcBef>
                <a:spcPts val="0"/>
              </a:spcBef>
              <a:spcAft>
                <a:spcPts val="0"/>
              </a:spcAft>
              <a:buClr>
                <a:schemeClr val="lt1"/>
              </a:buClr>
              <a:buSzPts val="1400"/>
              <a:buChar char="○"/>
            </a:pPr>
            <a:r>
              <a:rPr lang="en">
                <a:solidFill>
                  <a:schemeClr val="lt1"/>
                </a:solidFill>
              </a:rPr>
              <a:t>Furnish risks and feedback from current phase review.</a:t>
            </a:r>
            <a:endParaRPr>
              <a:solidFill>
                <a:schemeClr val="lt1"/>
              </a:solidFill>
            </a:endParaRPr>
          </a:p>
          <a:p>
            <a:pPr indent="0" lvl="0" marL="0" rtl="0" algn="l">
              <a:spcBef>
                <a:spcPts val="1200"/>
              </a:spcBef>
              <a:spcAft>
                <a:spcPts val="0"/>
              </a:spcAft>
              <a:buNone/>
            </a:pPr>
            <a:r>
              <a:t/>
            </a:r>
            <a:endParaRPr>
              <a:solidFill>
                <a:schemeClr val="lt1"/>
              </a:solidFill>
            </a:endParaRPr>
          </a:p>
          <a:p>
            <a:pPr indent="-342900" lvl="0" marL="457200" rtl="0" algn="l">
              <a:spcBef>
                <a:spcPts val="1200"/>
              </a:spcBef>
              <a:spcAft>
                <a:spcPts val="0"/>
              </a:spcAft>
              <a:buClr>
                <a:schemeClr val="lt1"/>
              </a:buClr>
              <a:buSzPts val="1800"/>
              <a:buChar char="●"/>
            </a:pPr>
            <a:r>
              <a:rPr lang="en">
                <a:solidFill>
                  <a:schemeClr val="lt1"/>
                </a:solidFill>
              </a:rPr>
              <a:t>Personal Goals can be furnished upon request.</a:t>
            </a:r>
            <a:endParaRPr>
              <a:solidFill>
                <a:schemeClr val="lt1"/>
              </a:solidFill>
            </a:endParaRPr>
          </a:p>
          <a:p>
            <a:pPr indent="0" lvl="0" marL="914400" rtl="0" algn="l">
              <a:spcBef>
                <a:spcPts val="1200"/>
              </a:spcBef>
              <a:spcAft>
                <a:spcPts val="1200"/>
              </a:spcAft>
              <a:buNone/>
            </a:pPr>
            <a:r>
              <a:t/>
            </a:r>
            <a:endParaRPr>
              <a:solidFill>
                <a:schemeClr val="lt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6"/>
          <p:cNvSpPr txBox="1"/>
          <p:nvPr>
            <p:ph idx="1" type="body"/>
          </p:nvPr>
        </p:nvSpPr>
        <p:spPr>
          <a:xfrm>
            <a:off x="311700" y="4710875"/>
            <a:ext cx="8520600" cy="467400"/>
          </a:xfrm>
          <a:prstGeom prst="rect">
            <a:avLst/>
          </a:prstGeom>
        </p:spPr>
        <p:txBody>
          <a:bodyPr anchorCtr="0" anchor="t" bIns="91425" lIns="91425" spcFirstLastPara="1" rIns="91425" wrap="square" tIns="91425">
            <a:normAutofit/>
          </a:bodyPr>
          <a:lstStyle/>
          <a:p>
            <a:pPr indent="0" lvl="0" marL="0" rtl="0" algn="ctr">
              <a:spcBef>
                <a:spcPts val="0"/>
              </a:spcBef>
              <a:spcAft>
                <a:spcPts val="1200"/>
              </a:spcAft>
              <a:buNone/>
            </a:pPr>
            <a:r>
              <a:rPr lang="en" sz="1500" u="sng">
                <a:solidFill>
                  <a:schemeClr val="lt2"/>
                </a:solidFill>
                <a:hlinkClick r:id="rId3">
                  <a:extLst>
                    <a:ext uri="{A12FA001-AC4F-418D-AE19-62706E023703}">
                      <ahyp:hlinkClr val="tx"/>
                    </a:ext>
                  </a:extLst>
                </a:hlinkClick>
              </a:rPr>
              <a:t>Customer/Engineering Requirements Spreadsheet</a:t>
            </a:r>
            <a:endParaRPr sz="1500">
              <a:solidFill>
                <a:schemeClr val="lt2"/>
              </a:solidFill>
            </a:endParaRPr>
          </a:p>
        </p:txBody>
      </p:sp>
      <p:sp>
        <p:nvSpPr>
          <p:cNvPr id="91" name="Google Shape;91;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lt1"/>
                </a:solidFill>
              </a:rPr>
              <a:t>Engineering Requirements</a:t>
            </a:r>
            <a:endParaRPr b="1">
              <a:solidFill>
                <a:schemeClr val="lt1"/>
              </a:solidFill>
            </a:endParaRPr>
          </a:p>
        </p:txBody>
      </p:sp>
      <p:pic>
        <p:nvPicPr>
          <p:cNvPr id="92" name="Google Shape;92;p16"/>
          <p:cNvPicPr preferRelativeResize="0"/>
          <p:nvPr/>
        </p:nvPicPr>
        <p:blipFill>
          <a:blip r:embed="rId4">
            <a:alphaModFix/>
          </a:blip>
          <a:stretch>
            <a:fillRect/>
          </a:stretch>
        </p:blipFill>
        <p:spPr>
          <a:xfrm>
            <a:off x="33837" y="1437100"/>
            <a:ext cx="9076326" cy="20918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 name="Shape 96"/>
        <p:cNvGrpSpPr/>
        <p:nvPr/>
      </p:nvGrpSpPr>
      <p:grpSpPr>
        <a:xfrm>
          <a:off x="0" y="0"/>
          <a:ext cx="0" cy="0"/>
          <a:chOff x="0" y="0"/>
          <a:chExt cx="0" cy="0"/>
        </a:xfrm>
      </p:grpSpPr>
      <p:sp>
        <p:nvSpPr>
          <p:cNvPr id="97" name="Google Shape;97;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lt1"/>
                </a:solidFill>
              </a:rPr>
              <a:t>Team Vision for System Level Design Phase</a:t>
            </a:r>
            <a:endParaRPr b="1">
              <a:solidFill>
                <a:schemeClr val="lt1"/>
              </a:solidFill>
            </a:endParaRPr>
          </a:p>
        </p:txBody>
      </p:sp>
      <p:sp>
        <p:nvSpPr>
          <p:cNvPr id="98" name="Google Shape;98;p17"/>
          <p:cNvSpPr txBox="1"/>
          <p:nvPr>
            <p:ph idx="1" type="body"/>
          </p:nvPr>
        </p:nvSpPr>
        <p:spPr>
          <a:xfrm>
            <a:off x="311700" y="1152475"/>
            <a:ext cx="8377800" cy="34566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lang="en" sz="1700">
                <a:solidFill>
                  <a:srgbClr val="F3F3F3"/>
                </a:solidFill>
              </a:rPr>
              <a:t>As a team, our </a:t>
            </a:r>
            <a:r>
              <a:rPr b="1" lang="en" sz="1700" u="sng">
                <a:solidFill>
                  <a:schemeClr val="lt1"/>
                </a:solidFill>
              </a:rPr>
              <a:t>main goal</a:t>
            </a:r>
            <a:r>
              <a:rPr lang="en" sz="1700">
                <a:solidFill>
                  <a:srgbClr val="F3F3F3"/>
                </a:solidFill>
              </a:rPr>
              <a:t> for the system level design phase was to </a:t>
            </a:r>
            <a:r>
              <a:rPr b="1" lang="en" sz="1700" u="sng">
                <a:solidFill>
                  <a:schemeClr val="lt1"/>
                </a:solidFill>
              </a:rPr>
              <a:t>identify the key functions</a:t>
            </a:r>
            <a:r>
              <a:rPr b="1" lang="en" sz="1700">
                <a:solidFill>
                  <a:srgbClr val="F3F3F3"/>
                </a:solidFill>
              </a:rPr>
              <a:t> </a:t>
            </a:r>
            <a:r>
              <a:rPr lang="en" sz="1700">
                <a:solidFill>
                  <a:srgbClr val="F3F3F3"/>
                </a:solidFill>
              </a:rPr>
              <a:t>of the time card. Through the </a:t>
            </a:r>
            <a:r>
              <a:rPr b="1" lang="en" sz="1700" u="sng">
                <a:solidFill>
                  <a:schemeClr val="lt1"/>
                </a:solidFill>
              </a:rPr>
              <a:t>use of functional decomposition</a:t>
            </a:r>
            <a:r>
              <a:rPr lang="en" sz="1700">
                <a:solidFill>
                  <a:srgbClr val="F3F3F3"/>
                </a:solidFill>
              </a:rPr>
              <a:t> we were able to parse through functionalities that are required and </a:t>
            </a:r>
            <a:r>
              <a:rPr b="1" lang="en" sz="1700" u="sng">
                <a:solidFill>
                  <a:schemeClr val="lt1"/>
                </a:solidFill>
              </a:rPr>
              <a:t>generate initial concepts</a:t>
            </a:r>
            <a:r>
              <a:rPr lang="en" sz="1700">
                <a:solidFill>
                  <a:srgbClr val="F3F3F3"/>
                </a:solidFill>
              </a:rPr>
              <a:t> in order to achieve identified functions. </a:t>
            </a:r>
            <a:endParaRPr sz="1700">
              <a:solidFill>
                <a:srgbClr val="F3F3F3"/>
              </a:solidFill>
            </a:endParaRPr>
          </a:p>
          <a:p>
            <a:pPr indent="0" lvl="0" marL="457200" rtl="0" algn="l">
              <a:lnSpc>
                <a:spcPct val="100000"/>
              </a:lnSpc>
              <a:spcBef>
                <a:spcPts val="0"/>
              </a:spcBef>
              <a:spcAft>
                <a:spcPts val="0"/>
              </a:spcAft>
              <a:buNone/>
            </a:pPr>
            <a:r>
              <a:t/>
            </a:r>
            <a:endParaRPr sz="1700">
              <a:solidFill>
                <a:srgbClr val="F3F3F3"/>
              </a:solidFill>
            </a:endParaRPr>
          </a:p>
          <a:p>
            <a:pPr indent="0" lvl="0" marL="0" rtl="0" algn="l">
              <a:lnSpc>
                <a:spcPct val="100000"/>
              </a:lnSpc>
              <a:spcBef>
                <a:spcPts val="0"/>
              </a:spcBef>
              <a:spcAft>
                <a:spcPts val="0"/>
              </a:spcAft>
              <a:buNone/>
            </a:pPr>
            <a:r>
              <a:rPr lang="en" sz="1700">
                <a:solidFill>
                  <a:srgbClr val="F3F3F3"/>
                </a:solidFill>
              </a:rPr>
              <a:t>Overall, the functional decomposition allowed us to identify required functions and risks, as well as shorten the list for required standards and documentation. This allowed for a greater understanding as a team how we are going to solve the outstanding issues and whether our goals are feasible.</a:t>
            </a:r>
            <a:endParaRPr sz="2100">
              <a:solidFill>
                <a:srgbClr val="F3F3F3"/>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lt1"/>
                </a:solidFill>
              </a:rPr>
              <a:t>Problem Statement Redefined</a:t>
            </a:r>
            <a:endParaRPr b="1">
              <a:solidFill>
                <a:schemeClr val="lt1"/>
              </a:solidFill>
            </a:endParaRPr>
          </a:p>
        </p:txBody>
      </p:sp>
      <p:sp>
        <p:nvSpPr>
          <p:cNvPr id="104" name="Google Shape;104;p18"/>
          <p:cNvSpPr txBox="1"/>
          <p:nvPr>
            <p:ph idx="1" type="body"/>
          </p:nvPr>
        </p:nvSpPr>
        <p:spPr>
          <a:xfrm>
            <a:off x="311700" y="1381075"/>
            <a:ext cx="8520600" cy="3302100"/>
          </a:xfrm>
          <a:prstGeom prst="rect">
            <a:avLst/>
          </a:prstGeom>
          <a:noFill/>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400">
                <a:solidFill>
                  <a:schemeClr val="lt1"/>
                </a:solidFill>
              </a:rPr>
              <a:t>The current ready-to-use space-qualified precision timekeeping devices available cost hundreds to millions of dollars.</a:t>
            </a:r>
            <a:endParaRPr sz="1400">
              <a:solidFill>
                <a:schemeClr val="lt1"/>
              </a:solidFill>
            </a:endParaRPr>
          </a:p>
          <a:p>
            <a:pPr indent="0" lvl="0" marL="0" rtl="0" algn="ctr">
              <a:spcBef>
                <a:spcPts val="0"/>
              </a:spcBef>
              <a:spcAft>
                <a:spcPts val="0"/>
              </a:spcAft>
              <a:buClr>
                <a:schemeClr val="dk1"/>
              </a:buClr>
              <a:buSzPts val="1100"/>
              <a:buFont typeface="Arial"/>
              <a:buNone/>
            </a:pPr>
            <a:r>
              <a:t/>
            </a:r>
            <a:endParaRPr sz="1400">
              <a:solidFill>
                <a:schemeClr val="lt1"/>
              </a:solidFill>
            </a:endParaRPr>
          </a:p>
          <a:p>
            <a:pPr indent="0" lvl="0" marL="0" rtl="0" algn="ctr">
              <a:spcBef>
                <a:spcPts val="0"/>
              </a:spcBef>
              <a:spcAft>
                <a:spcPts val="0"/>
              </a:spcAft>
              <a:buClr>
                <a:schemeClr val="dk1"/>
              </a:buClr>
              <a:buSzPts val="1100"/>
              <a:buFont typeface="Arial"/>
              <a:buNone/>
            </a:pPr>
            <a:r>
              <a:rPr lang="en" sz="1400">
                <a:solidFill>
                  <a:schemeClr val="lt1"/>
                </a:solidFill>
              </a:rPr>
              <a:t>The goal of this project is to </a:t>
            </a:r>
            <a:r>
              <a:rPr b="1" lang="en" sz="1400" u="sng">
                <a:solidFill>
                  <a:schemeClr val="lt1"/>
                </a:solidFill>
              </a:rPr>
              <a:t>design and build a derivative FPGA Time Card</a:t>
            </a:r>
            <a:r>
              <a:rPr lang="en" sz="1400">
                <a:solidFill>
                  <a:schemeClr val="lt1"/>
                </a:solidFill>
              </a:rPr>
              <a:t>. The timekeeping drift must be less than 30 nanoseconds per Earth day. It must be compatible with CubeSats and its standards, compatible with existing spacecraft, and able to communicate with existing time networks.</a:t>
            </a:r>
            <a:endParaRPr sz="1400">
              <a:solidFill>
                <a:schemeClr val="lt1"/>
              </a:solidFill>
            </a:endParaRPr>
          </a:p>
          <a:p>
            <a:pPr indent="0" lvl="0" marL="0" rtl="0" algn="ctr">
              <a:spcBef>
                <a:spcPts val="0"/>
              </a:spcBef>
              <a:spcAft>
                <a:spcPts val="0"/>
              </a:spcAft>
              <a:buClr>
                <a:schemeClr val="dk1"/>
              </a:buClr>
              <a:buSzPts val="1100"/>
              <a:buFont typeface="Arial"/>
              <a:buNone/>
            </a:pPr>
            <a:r>
              <a:t/>
            </a:r>
            <a:endParaRPr sz="1400">
              <a:solidFill>
                <a:schemeClr val="lt1"/>
              </a:solidFill>
            </a:endParaRPr>
          </a:p>
          <a:p>
            <a:pPr indent="0" lvl="0" marL="0" rtl="0" algn="ctr">
              <a:spcBef>
                <a:spcPts val="0"/>
              </a:spcBef>
              <a:spcAft>
                <a:spcPts val="0"/>
              </a:spcAft>
              <a:buClr>
                <a:schemeClr val="dk1"/>
              </a:buClr>
              <a:buSzPts val="1100"/>
              <a:buFont typeface="Arial"/>
              <a:buNone/>
            </a:pPr>
            <a:r>
              <a:rPr lang="en" sz="1400">
                <a:solidFill>
                  <a:schemeClr val="lt1"/>
                </a:solidFill>
              </a:rPr>
              <a:t>This low-cost alternative must have comparable performance under $10k. Operational characteristics will be compliant with NASA LunaNet Standard, and its size, weight, and power characteristics will be compatible with a 12U CubeSat or smaller. There shall be minimal error when synchronizing on-board time and when synchronizing with other systems’ times. The atomic clock must survive deep space conditions for at least 10 years.</a:t>
            </a:r>
            <a:endParaRPr sz="1400">
              <a:solidFill>
                <a:schemeClr val="lt1"/>
              </a:solidFill>
            </a:endParaRPr>
          </a:p>
          <a:p>
            <a:pPr indent="0" lvl="0" marL="0" rtl="0" algn="ctr">
              <a:spcBef>
                <a:spcPts val="0"/>
              </a:spcBef>
              <a:spcAft>
                <a:spcPts val="0"/>
              </a:spcAft>
              <a:buNone/>
            </a:pPr>
            <a:r>
              <a:t/>
            </a:r>
            <a:endParaRPr sz="1400">
              <a:solidFill>
                <a:schemeClr val="lt1"/>
              </a:solidFil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lt1"/>
                </a:solidFill>
              </a:rPr>
              <a:t>Concept Development</a:t>
            </a:r>
            <a:endParaRPr b="1">
              <a:solidFill>
                <a:schemeClr val="lt1"/>
              </a:solidFill>
            </a:endParaRPr>
          </a:p>
        </p:txBody>
      </p:sp>
      <p:sp>
        <p:nvSpPr>
          <p:cNvPr id="110" name="Google Shape;110;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lnSpc>
                <a:spcPct val="115000"/>
              </a:lnSpc>
              <a:spcBef>
                <a:spcPts val="0"/>
              </a:spcBef>
              <a:spcAft>
                <a:spcPts val="0"/>
              </a:spcAft>
              <a:buNone/>
            </a:pPr>
            <a:r>
              <a:rPr lang="en" sz="1500">
                <a:solidFill>
                  <a:schemeClr val="lt1"/>
                </a:solidFill>
              </a:rPr>
              <a:t>Recognized 5 main functions to implement final design of the Space Time Card:</a:t>
            </a:r>
            <a:endParaRPr sz="1500">
              <a:solidFill>
                <a:schemeClr val="lt1"/>
              </a:solidFill>
            </a:endParaRPr>
          </a:p>
          <a:p>
            <a:pPr indent="-323850" lvl="0" marL="457200" rtl="0" algn="l">
              <a:lnSpc>
                <a:spcPct val="115000"/>
              </a:lnSpc>
              <a:spcBef>
                <a:spcPts val="0"/>
              </a:spcBef>
              <a:spcAft>
                <a:spcPts val="0"/>
              </a:spcAft>
              <a:buClr>
                <a:schemeClr val="lt1"/>
              </a:buClr>
              <a:buSzPts val="1500"/>
              <a:buChar char="●"/>
            </a:pPr>
            <a:r>
              <a:rPr b="1" lang="en" sz="1500">
                <a:solidFill>
                  <a:schemeClr val="lt1"/>
                </a:solidFill>
              </a:rPr>
              <a:t>Method of Timekeeping</a:t>
            </a:r>
            <a:endParaRPr b="1" sz="1500">
              <a:solidFill>
                <a:schemeClr val="lt1"/>
              </a:solidFill>
            </a:endParaRPr>
          </a:p>
          <a:p>
            <a:pPr indent="-323850" lvl="1" marL="914400" rtl="0" algn="l">
              <a:lnSpc>
                <a:spcPct val="115000"/>
              </a:lnSpc>
              <a:spcBef>
                <a:spcPts val="0"/>
              </a:spcBef>
              <a:spcAft>
                <a:spcPts val="0"/>
              </a:spcAft>
              <a:buClr>
                <a:schemeClr val="lt1"/>
              </a:buClr>
              <a:buSzPts val="1500"/>
              <a:buChar char="○"/>
            </a:pPr>
            <a:r>
              <a:rPr lang="en" sz="1500">
                <a:solidFill>
                  <a:schemeClr val="lt1"/>
                </a:solidFill>
              </a:rPr>
              <a:t>To create a time card rated for space, a high precision timekeeping device is crucial</a:t>
            </a:r>
            <a:endParaRPr sz="1500">
              <a:solidFill>
                <a:schemeClr val="lt1"/>
              </a:solidFill>
            </a:endParaRPr>
          </a:p>
          <a:p>
            <a:pPr indent="-323850" lvl="0" marL="457200" rtl="0" algn="l">
              <a:lnSpc>
                <a:spcPct val="115000"/>
              </a:lnSpc>
              <a:spcBef>
                <a:spcPts val="0"/>
              </a:spcBef>
              <a:spcAft>
                <a:spcPts val="0"/>
              </a:spcAft>
              <a:buClr>
                <a:schemeClr val="lt1"/>
              </a:buClr>
              <a:buSzPts val="1500"/>
              <a:buChar char="●"/>
            </a:pPr>
            <a:r>
              <a:rPr b="1" lang="en" sz="1500">
                <a:solidFill>
                  <a:schemeClr val="lt1"/>
                </a:solidFill>
              </a:rPr>
              <a:t>Communication - Mechanical Connector</a:t>
            </a:r>
            <a:endParaRPr b="1" sz="1500">
              <a:solidFill>
                <a:schemeClr val="lt1"/>
              </a:solidFill>
            </a:endParaRPr>
          </a:p>
          <a:p>
            <a:pPr indent="-323850" lvl="1" marL="914400" rtl="0" algn="l">
              <a:lnSpc>
                <a:spcPct val="115000"/>
              </a:lnSpc>
              <a:spcBef>
                <a:spcPts val="0"/>
              </a:spcBef>
              <a:spcAft>
                <a:spcPts val="0"/>
              </a:spcAft>
              <a:buClr>
                <a:schemeClr val="lt1"/>
              </a:buClr>
              <a:buSzPts val="1500"/>
              <a:buChar char="○"/>
            </a:pPr>
            <a:r>
              <a:rPr lang="en" sz="1500">
                <a:solidFill>
                  <a:schemeClr val="lt1"/>
                </a:solidFill>
              </a:rPr>
              <a:t>Provides c</a:t>
            </a:r>
            <a:r>
              <a:rPr lang="en" sz="1500">
                <a:solidFill>
                  <a:schemeClr val="lt1"/>
                </a:solidFill>
              </a:rPr>
              <a:t>ommunication</a:t>
            </a:r>
            <a:r>
              <a:rPr lang="en" sz="1500">
                <a:solidFill>
                  <a:schemeClr val="lt1"/>
                </a:solidFill>
              </a:rPr>
              <a:t> from card to server - rugged to </a:t>
            </a:r>
            <a:r>
              <a:rPr lang="en" sz="1500">
                <a:solidFill>
                  <a:schemeClr val="lt1"/>
                </a:solidFill>
              </a:rPr>
              <a:t>withstand</a:t>
            </a:r>
            <a:r>
              <a:rPr lang="en" sz="1500">
                <a:solidFill>
                  <a:schemeClr val="lt1"/>
                </a:solidFill>
              </a:rPr>
              <a:t> expected vibrations</a:t>
            </a:r>
            <a:endParaRPr sz="1500">
              <a:solidFill>
                <a:schemeClr val="lt1"/>
              </a:solidFill>
            </a:endParaRPr>
          </a:p>
          <a:p>
            <a:pPr indent="-323850" lvl="0" marL="457200" rtl="0" algn="l">
              <a:lnSpc>
                <a:spcPct val="115000"/>
              </a:lnSpc>
              <a:spcBef>
                <a:spcPts val="0"/>
              </a:spcBef>
              <a:spcAft>
                <a:spcPts val="0"/>
              </a:spcAft>
              <a:buClr>
                <a:schemeClr val="lt1"/>
              </a:buClr>
              <a:buSzPts val="1500"/>
              <a:buChar char="●"/>
            </a:pPr>
            <a:r>
              <a:rPr b="1" lang="en" sz="1500">
                <a:solidFill>
                  <a:schemeClr val="lt1"/>
                </a:solidFill>
              </a:rPr>
              <a:t>Communication - Protocol</a:t>
            </a:r>
            <a:endParaRPr b="1" sz="1500">
              <a:solidFill>
                <a:schemeClr val="lt1"/>
              </a:solidFill>
            </a:endParaRPr>
          </a:p>
          <a:p>
            <a:pPr indent="-323850" lvl="1" marL="914400" rtl="0" algn="l">
              <a:lnSpc>
                <a:spcPct val="115000"/>
              </a:lnSpc>
              <a:spcBef>
                <a:spcPts val="0"/>
              </a:spcBef>
              <a:spcAft>
                <a:spcPts val="0"/>
              </a:spcAft>
              <a:buClr>
                <a:schemeClr val="lt1"/>
              </a:buClr>
              <a:buSzPts val="1500"/>
              <a:buChar char="○"/>
            </a:pPr>
            <a:r>
              <a:rPr lang="en" sz="1500">
                <a:solidFill>
                  <a:schemeClr val="lt1"/>
                </a:solidFill>
              </a:rPr>
              <a:t>Selecting and following a standard communication method allows future portability</a:t>
            </a:r>
            <a:endParaRPr sz="1500">
              <a:solidFill>
                <a:schemeClr val="lt1"/>
              </a:solidFill>
            </a:endParaRPr>
          </a:p>
          <a:p>
            <a:pPr indent="-323850" lvl="0" marL="457200" rtl="0" algn="l">
              <a:lnSpc>
                <a:spcPct val="115000"/>
              </a:lnSpc>
              <a:spcBef>
                <a:spcPts val="0"/>
              </a:spcBef>
              <a:spcAft>
                <a:spcPts val="0"/>
              </a:spcAft>
              <a:buClr>
                <a:schemeClr val="lt1"/>
              </a:buClr>
              <a:buSzPts val="1500"/>
              <a:buChar char="●"/>
            </a:pPr>
            <a:r>
              <a:rPr b="1" lang="en" sz="1500">
                <a:solidFill>
                  <a:schemeClr val="lt1"/>
                </a:solidFill>
              </a:rPr>
              <a:t>Programmable Logic</a:t>
            </a:r>
            <a:endParaRPr b="1" sz="1500">
              <a:solidFill>
                <a:schemeClr val="lt1"/>
              </a:solidFill>
            </a:endParaRPr>
          </a:p>
          <a:p>
            <a:pPr indent="-323850" lvl="1" marL="914400" rtl="0" algn="l">
              <a:lnSpc>
                <a:spcPct val="115000"/>
              </a:lnSpc>
              <a:spcBef>
                <a:spcPts val="0"/>
              </a:spcBef>
              <a:spcAft>
                <a:spcPts val="0"/>
              </a:spcAft>
              <a:buClr>
                <a:schemeClr val="lt1"/>
              </a:buClr>
              <a:buSzPts val="1500"/>
              <a:buChar char="○"/>
            </a:pPr>
            <a:r>
              <a:rPr lang="en" sz="1500">
                <a:solidFill>
                  <a:schemeClr val="lt1"/>
                </a:solidFill>
              </a:rPr>
              <a:t>Houses custom synthesized hardware to accomplish time analysis and correction</a:t>
            </a:r>
            <a:endParaRPr sz="1500">
              <a:solidFill>
                <a:schemeClr val="lt1"/>
              </a:solidFill>
            </a:endParaRPr>
          </a:p>
          <a:p>
            <a:pPr indent="-323850" lvl="0" marL="457200" rtl="0" algn="l">
              <a:lnSpc>
                <a:spcPct val="115000"/>
              </a:lnSpc>
              <a:spcBef>
                <a:spcPts val="0"/>
              </a:spcBef>
              <a:spcAft>
                <a:spcPts val="0"/>
              </a:spcAft>
              <a:buClr>
                <a:schemeClr val="lt1"/>
              </a:buClr>
              <a:buSzPts val="1500"/>
              <a:buChar char="●"/>
            </a:pPr>
            <a:r>
              <a:rPr b="1" lang="en" sz="1500">
                <a:solidFill>
                  <a:schemeClr val="lt1"/>
                </a:solidFill>
              </a:rPr>
              <a:t>Processing System</a:t>
            </a:r>
            <a:endParaRPr b="1" sz="1500">
              <a:solidFill>
                <a:schemeClr val="lt1"/>
              </a:solidFill>
            </a:endParaRPr>
          </a:p>
          <a:p>
            <a:pPr indent="-323850" lvl="1" marL="914400" rtl="0" algn="l">
              <a:lnSpc>
                <a:spcPct val="115000"/>
              </a:lnSpc>
              <a:spcBef>
                <a:spcPts val="0"/>
              </a:spcBef>
              <a:spcAft>
                <a:spcPts val="0"/>
              </a:spcAft>
              <a:buClr>
                <a:schemeClr val="lt1"/>
              </a:buClr>
              <a:buSzPts val="1500"/>
              <a:buChar char="○"/>
            </a:pPr>
            <a:r>
              <a:rPr lang="en" sz="1500">
                <a:solidFill>
                  <a:schemeClr val="lt1"/>
                </a:solidFill>
              </a:rPr>
              <a:t>Utilized to interface between the server and </a:t>
            </a:r>
            <a:r>
              <a:rPr lang="en" sz="1500">
                <a:solidFill>
                  <a:schemeClr val="lt1"/>
                </a:solidFill>
              </a:rPr>
              <a:t>programmable</a:t>
            </a:r>
            <a:r>
              <a:rPr lang="en" sz="1500">
                <a:solidFill>
                  <a:schemeClr val="lt1"/>
                </a:solidFill>
              </a:rPr>
              <a:t> logic </a:t>
            </a:r>
            <a:endParaRPr sz="1500">
              <a:solidFill>
                <a:schemeClr val="lt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lt1"/>
                </a:solidFill>
              </a:rPr>
              <a:t>Functional Benchmarking</a:t>
            </a:r>
            <a:endParaRPr b="1">
              <a:solidFill>
                <a:schemeClr val="lt1"/>
              </a:solidFill>
            </a:endParaRPr>
          </a:p>
        </p:txBody>
      </p:sp>
      <p:graphicFrame>
        <p:nvGraphicFramePr>
          <p:cNvPr id="116" name="Google Shape;116;p20"/>
          <p:cNvGraphicFramePr/>
          <p:nvPr/>
        </p:nvGraphicFramePr>
        <p:xfrm>
          <a:off x="311688" y="1017725"/>
          <a:ext cx="3000000" cy="3000000"/>
        </p:xfrm>
        <a:graphic>
          <a:graphicData uri="http://schemas.openxmlformats.org/drawingml/2006/table">
            <a:tbl>
              <a:tblPr>
                <a:noFill/>
                <a:tableStyleId>{576CF290-094E-4E82-9F32-BA8F19E04632}</a:tableStyleId>
              </a:tblPr>
              <a:tblGrid>
                <a:gridCol w="735625"/>
                <a:gridCol w="756050"/>
                <a:gridCol w="715200"/>
                <a:gridCol w="735625"/>
                <a:gridCol w="725425"/>
                <a:gridCol w="926575"/>
                <a:gridCol w="736750"/>
                <a:gridCol w="1065775"/>
                <a:gridCol w="901150"/>
                <a:gridCol w="824325"/>
                <a:gridCol w="398075"/>
              </a:tblGrid>
              <a:tr h="266700">
                <a:tc>
                  <a:txBody>
                    <a:bodyPr/>
                    <a:lstStyle/>
                    <a:p>
                      <a:pPr indent="0" lvl="0" marL="0" rtl="0" algn="ctr">
                        <a:spcBef>
                          <a:spcPts val="0"/>
                        </a:spcBef>
                        <a:spcAft>
                          <a:spcPts val="0"/>
                        </a:spcAft>
                        <a:buNone/>
                      </a:pPr>
                      <a:r>
                        <a:rPr b="1" lang="en" sz="1000"/>
                        <a:t>Product Name</a:t>
                      </a:r>
                      <a:endParaRPr b="1" sz="1000"/>
                    </a:p>
                  </a:txBody>
                  <a:tcPr marT="63500" marB="63500" marR="63500" marL="63500">
                    <a:solidFill>
                      <a:schemeClr val="lt1"/>
                    </a:solidFill>
                  </a:tcPr>
                </a:tc>
                <a:tc>
                  <a:txBody>
                    <a:bodyPr/>
                    <a:lstStyle/>
                    <a:p>
                      <a:pPr indent="0" lvl="0" marL="0" rtl="0" algn="ctr">
                        <a:spcBef>
                          <a:spcPts val="0"/>
                        </a:spcBef>
                        <a:spcAft>
                          <a:spcPts val="0"/>
                        </a:spcAft>
                        <a:buNone/>
                      </a:pPr>
                      <a:r>
                        <a:rPr b="1" lang="en" sz="1000"/>
                        <a:t>Holdover Drift</a:t>
                      </a:r>
                      <a:endParaRPr b="1" sz="1000"/>
                    </a:p>
                  </a:txBody>
                  <a:tcPr marT="63500" marB="63500" marR="63500" marL="63500">
                    <a:solidFill>
                      <a:schemeClr val="lt1"/>
                    </a:solidFill>
                  </a:tcPr>
                </a:tc>
                <a:tc>
                  <a:txBody>
                    <a:bodyPr/>
                    <a:lstStyle/>
                    <a:p>
                      <a:pPr indent="0" lvl="0" marL="0" rtl="0" algn="ctr">
                        <a:spcBef>
                          <a:spcPts val="0"/>
                        </a:spcBef>
                        <a:spcAft>
                          <a:spcPts val="0"/>
                        </a:spcAft>
                        <a:buNone/>
                      </a:pPr>
                      <a:r>
                        <a:rPr b="1" lang="en" sz="1000"/>
                        <a:t>Sync Protocol</a:t>
                      </a:r>
                      <a:endParaRPr b="1" sz="1000"/>
                    </a:p>
                  </a:txBody>
                  <a:tcPr marT="63500" marB="63500" marR="63500" marL="63500">
                    <a:solidFill>
                      <a:schemeClr val="lt1"/>
                    </a:solidFill>
                  </a:tcPr>
                </a:tc>
                <a:tc>
                  <a:txBody>
                    <a:bodyPr/>
                    <a:lstStyle/>
                    <a:p>
                      <a:pPr indent="0" lvl="0" marL="0" rtl="0" algn="ctr">
                        <a:spcBef>
                          <a:spcPts val="0"/>
                        </a:spcBef>
                        <a:spcAft>
                          <a:spcPts val="0"/>
                        </a:spcAft>
                        <a:buNone/>
                      </a:pPr>
                      <a:r>
                        <a:rPr b="1" lang="en" sz="1000"/>
                        <a:t>Interface</a:t>
                      </a:r>
                      <a:endParaRPr b="1" sz="1000"/>
                    </a:p>
                  </a:txBody>
                  <a:tcPr marT="63500" marB="63500" marR="63500" marL="63500">
                    <a:solidFill>
                      <a:schemeClr val="lt1"/>
                    </a:solidFill>
                  </a:tcPr>
                </a:tc>
                <a:tc>
                  <a:txBody>
                    <a:bodyPr/>
                    <a:lstStyle/>
                    <a:p>
                      <a:pPr indent="0" lvl="0" marL="0" rtl="0" algn="ctr">
                        <a:spcBef>
                          <a:spcPts val="0"/>
                        </a:spcBef>
                        <a:spcAft>
                          <a:spcPts val="0"/>
                        </a:spcAft>
                        <a:buNone/>
                      </a:pPr>
                      <a:r>
                        <a:rPr b="1" lang="en" sz="1000"/>
                        <a:t>Size</a:t>
                      </a:r>
                      <a:endParaRPr b="1" sz="1000"/>
                    </a:p>
                  </a:txBody>
                  <a:tcPr marT="63500" marB="63500" marR="63500" marL="63500">
                    <a:solidFill>
                      <a:schemeClr val="lt1"/>
                    </a:solidFill>
                  </a:tcPr>
                </a:tc>
                <a:tc>
                  <a:txBody>
                    <a:bodyPr/>
                    <a:lstStyle/>
                    <a:p>
                      <a:pPr indent="0" lvl="0" marL="0" rtl="0" algn="ctr">
                        <a:spcBef>
                          <a:spcPts val="0"/>
                        </a:spcBef>
                        <a:spcAft>
                          <a:spcPts val="0"/>
                        </a:spcAft>
                        <a:buNone/>
                      </a:pPr>
                      <a:r>
                        <a:rPr b="1" lang="en" sz="1000"/>
                        <a:t>GNSS compatibility</a:t>
                      </a:r>
                      <a:endParaRPr b="1" sz="1000"/>
                    </a:p>
                  </a:txBody>
                  <a:tcPr marT="63500" marB="63500" marR="63500" marL="63500">
                    <a:solidFill>
                      <a:schemeClr val="lt1"/>
                    </a:solidFill>
                  </a:tcPr>
                </a:tc>
                <a:tc>
                  <a:txBody>
                    <a:bodyPr/>
                    <a:lstStyle/>
                    <a:p>
                      <a:pPr indent="0" lvl="0" marL="0" rtl="0" algn="ctr">
                        <a:spcBef>
                          <a:spcPts val="0"/>
                        </a:spcBef>
                        <a:spcAft>
                          <a:spcPts val="0"/>
                        </a:spcAft>
                        <a:buNone/>
                      </a:pPr>
                      <a:r>
                        <a:rPr b="1" lang="en" sz="1000"/>
                        <a:t>Temp Range</a:t>
                      </a:r>
                      <a:endParaRPr b="1" sz="1000"/>
                    </a:p>
                  </a:txBody>
                  <a:tcPr marT="63500" marB="63500" marR="63500" marL="63500">
                    <a:solidFill>
                      <a:schemeClr val="lt1"/>
                    </a:solidFill>
                  </a:tcPr>
                </a:tc>
                <a:tc>
                  <a:txBody>
                    <a:bodyPr/>
                    <a:lstStyle/>
                    <a:p>
                      <a:pPr indent="0" lvl="0" marL="0" rtl="0" algn="ctr">
                        <a:spcBef>
                          <a:spcPts val="0"/>
                        </a:spcBef>
                        <a:spcAft>
                          <a:spcPts val="0"/>
                        </a:spcAft>
                        <a:buNone/>
                      </a:pPr>
                      <a:r>
                        <a:rPr b="1" lang="en" sz="1000"/>
                        <a:t>Max power consumption</a:t>
                      </a:r>
                      <a:endParaRPr b="1" sz="1000"/>
                    </a:p>
                  </a:txBody>
                  <a:tcPr marT="63500" marB="63500" marR="63500" marL="63500">
                    <a:solidFill>
                      <a:schemeClr val="lt1"/>
                    </a:solidFill>
                  </a:tcPr>
                </a:tc>
                <a:tc>
                  <a:txBody>
                    <a:bodyPr/>
                    <a:lstStyle/>
                    <a:p>
                      <a:pPr indent="0" lvl="0" marL="0" rtl="0" algn="ctr">
                        <a:spcBef>
                          <a:spcPts val="0"/>
                        </a:spcBef>
                        <a:spcAft>
                          <a:spcPts val="0"/>
                        </a:spcAft>
                        <a:buNone/>
                      </a:pPr>
                      <a:r>
                        <a:rPr b="1" lang="en" sz="1000"/>
                        <a:t>Oscillator Type</a:t>
                      </a:r>
                      <a:endParaRPr b="1" sz="1000"/>
                    </a:p>
                  </a:txBody>
                  <a:tcPr marT="63500" marB="63500" marR="63500" marL="63500">
                    <a:solidFill>
                      <a:schemeClr val="lt1"/>
                    </a:solidFill>
                  </a:tcPr>
                </a:tc>
                <a:tc gridSpan="2">
                  <a:txBody>
                    <a:bodyPr/>
                    <a:lstStyle/>
                    <a:p>
                      <a:pPr indent="0" lvl="0" marL="0" rtl="0" algn="ctr">
                        <a:spcBef>
                          <a:spcPts val="0"/>
                        </a:spcBef>
                        <a:spcAft>
                          <a:spcPts val="0"/>
                        </a:spcAft>
                        <a:buNone/>
                      </a:pPr>
                      <a:r>
                        <a:rPr b="1" lang="en" sz="1000"/>
                        <a:t>Communication Protocol</a:t>
                      </a:r>
                      <a:endParaRPr b="1" sz="1000"/>
                    </a:p>
                  </a:txBody>
                  <a:tcPr marT="63500" marB="63500" marR="63500" marL="63500">
                    <a:solidFill>
                      <a:schemeClr val="lt1"/>
                    </a:solidFill>
                  </a:tcPr>
                </a:tc>
                <a:tc hMerge="1"/>
              </a:tr>
              <a:tr h="266700">
                <a:tc>
                  <a:txBody>
                    <a:bodyPr/>
                    <a:lstStyle/>
                    <a:p>
                      <a:pPr indent="0" lvl="0" marL="0" rtl="0" algn="ctr">
                        <a:spcBef>
                          <a:spcPts val="0"/>
                        </a:spcBef>
                        <a:spcAft>
                          <a:spcPts val="0"/>
                        </a:spcAft>
                        <a:buNone/>
                      </a:pPr>
                      <a:r>
                        <a:rPr lang="en" sz="1000"/>
                        <a:t>Ours</a:t>
                      </a:r>
                      <a:endParaRPr sz="1000"/>
                    </a:p>
                  </a:txBody>
                  <a:tcPr marT="63500" marB="63500" marR="63500" marL="63500">
                    <a:solidFill>
                      <a:schemeClr val="lt1"/>
                    </a:solidFill>
                  </a:tcPr>
                </a:tc>
                <a:tc>
                  <a:txBody>
                    <a:bodyPr/>
                    <a:lstStyle/>
                    <a:p>
                      <a:pPr indent="0" lvl="0" marL="0" rtl="0" algn="ctr">
                        <a:spcBef>
                          <a:spcPts val="0"/>
                        </a:spcBef>
                        <a:spcAft>
                          <a:spcPts val="0"/>
                        </a:spcAft>
                        <a:buNone/>
                      </a:pPr>
                      <a:r>
                        <a:rPr lang="en" sz="1000"/>
                        <a:t>&lt;30 nsec / earth day</a:t>
                      </a:r>
                      <a:endParaRPr sz="1000"/>
                    </a:p>
                  </a:txBody>
                  <a:tcPr marT="63500" marB="63500" marR="63500" marL="63500">
                    <a:solidFill>
                      <a:schemeClr val="lt1"/>
                    </a:solidFill>
                  </a:tcPr>
                </a:tc>
                <a:tc>
                  <a:txBody>
                    <a:bodyPr/>
                    <a:lstStyle/>
                    <a:p>
                      <a:pPr indent="0" lvl="0" marL="0" rtl="0" algn="ctr">
                        <a:spcBef>
                          <a:spcPts val="0"/>
                        </a:spcBef>
                        <a:spcAft>
                          <a:spcPts val="0"/>
                        </a:spcAft>
                        <a:buNone/>
                      </a:pPr>
                      <a:r>
                        <a:rPr lang="en" sz="1000"/>
                        <a:t>PPS / 10MHz</a:t>
                      </a:r>
                      <a:endParaRPr sz="1000"/>
                    </a:p>
                  </a:txBody>
                  <a:tcPr marT="63500" marB="63500" marR="63500" marL="63500">
                    <a:solidFill>
                      <a:schemeClr val="lt1"/>
                    </a:solidFill>
                  </a:tcPr>
                </a:tc>
                <a:tc>
                  <a:txBody>
                    <a:bodyPr/>
                    <a:lstStyle/>
                    <a:p>
                      <a:pPr indent="0" lvl="0" marL="0" rtl="0" algn="ctr">
                        <a:spcBef>
                          <a:spcPts val="0"/>
                        </a:spcBef>
                        <a:spcAft>
                          <a:spcPts val="0"/>
                        </a:spcAft>
                        <a:buNone/>
                      </a:pPr>
                      <a:r>
                        <a:rPr lang="en" sz="1000"/>
                        <a:t>Single Lane or double*</a:t>
                      </a:r>
                      <a:endParaRPr sz="1000"/>
                    </a:p>
                  </a:txBody>
                  <a:tcPr marT="63500" marB="63500" marR="63500" marL="63500">
                    <a:solidFill>
                      <a:schemeClr val="lt1"/>
                    </a:solidFill>
                  </a:tcPr>
                </a:tc>
                <a:tc>
                  <a:txBody>
                    <a:bodyPr/>
                    <a:lstStyle/>
                    <a:p>
                      <a:pPr indent="0" lvl="0" marL="0" rtl="0" algn="ctr">
                        <a:spcBef>
                          <a:spcPts val="0"/>
                        </a:spcBef>
                        <a:spcAft>
                          <a:spcPts val="0"/>
                        </a:spcAft>
                        <a:buNone/>
                      </a:pPr>
                      <a:r>
                        <a:rPr lang="en" sz="1000"/>
                        <a:t>12U</a:t>
                      </a:r>
                      <a:endParaRPr sz="1000"/>
                    </a:p>
                  </a:txBody>
                  <a:tcPr marT="63500" marB="63500" marR="63500" marL="63500">
                    <a:solidFill>
                      <a:schemeClr val="lt1"/>
                    </a:solidFill>
                  </a:tcPr>
                </a:tc>
                <a:tc>
                  <a:txBody>
                    <a:bodyPr/>
                    <a:lstStyle/>
                    <a:p>
                      <a:pPr indent="0" lvl="0" marL="0" rtl="0" algn="ctr">
                        <a:spcBef>
                          <a:spcPts val="0"/>
                        </a:spcBef>
                        <a:spcAft>
                          <a:spcPts val="0"/>
                        </a:spcAft>
                        <a:buNone/>
                      </a:pPr>
                      <a:r>
                        <a:rPr lang="en" sz="1000"/>
                        <a:t>GNSS Not Onboard </a:t>
                      </a:r>
                      <a:endParaRPr sz="1000"/>
                    </a:p>
                  </a:txBody>
                  <a:tcPr marT="63500" marB="63500" marR="63500" marL="63500">
                    <a:solidFill>
                      <a:schemeClr val="lt1"/>
                    </a:solidFill>
                  </a:tcPr>
                </a:tc>
                <a:tc>
                  <a:txBody>
                    <a:bodyPr/>
                    <a:lstStyle/>
                    <a:p>
                      <a:pPr indent="0" lvl="0" marL="0" rtl="0" algn="ctr">
                        <a:spcBef>
                          <a:spcPts val="0"/>
                        </a:spcBef>
                        <a:spcAft>
                          <a:spcPts val="0"/>
                        </a:spcAft>
                        <a:buNone/>
                      </a:pPr>
                      <a:r>
                        <a:rPr lang="en" sz="1000"/>
                        <a:t>0-70 C</a:t>
                      </a:r>
                      <a:endParaRPr sz="1000"/>
                    </a:p>
                  </a:txBody>
                  <a:tcPr marT="63500" marB="63500" marR="63500" marL="63500">
                    <a:solidFill>
                      <a:schemeClr val="lt1"/>
                    </a:solidFill>
                  </a:tcPr>
                </a:tc>
                <a:tc>
                  <a:txBody>
                    <a:bodyPr/>
                    <a:lstStyle/>
                    <a:p>
                      <a:pPr indent="0" lvl="0" marL="0" rtl="0" algn="ctr">
                        <a:spcBef>
                          <a:spcPts val="0"/>
                        </a:spcBef>
                        <a:spcAft>
                          <a:spcPts val="0"/>
                        </a:spcAft>
                        <a:buNone/>
                      </a:pPr>
                      <a:r>
                        <a:rPr lang="en" sz="1000"/>
                        <a:t>5W</a:t>
                      </a:r>
                      <a:endParaRPr sz="1000"/>
                    </a:p>
                  </a:txBody>
                  <a:tcPr marT="63500" marB="63500" marR="63500" marL="63500">
                    <a:solidFill>
                      <a:schemeClr val="lt1"/>
                    </a:solidFill>
                  </a:tcPr>
                </a:tc>
                <a:tc>
                  <a:txBody>
                    <a:bodyPr/>
                    <a:lstStyle/>
                    <a:p>
                      <a:pPr indent="0" lvl="0" marL="0" rtl="0" algn="ctr">
                        <a:spcBef>
                          <a:spcPts val="0"/>
                        </a:spcBef>
                        <a:spcAft>
                          <a:spcPts val="0"/>
                        </a:spcAft>
                        <a:buNone/>
                      </a:pPr>
                      <a:r>
                        <a:rPr lang="en" sz="1000"/>
                        <a:t>OCXO</a:t>
                      </a:r>
                      <a:endParaRPr sz="1000"/>
                    </a:p>
                  </a:txBody>
                  <a:tcPr marT="63500" marB="63500" marR="63500" marL="63500">
                    <a:solidFill>
                      <a:schemeClr val="lt1"/>
                    </a:solidFill>
                  </a:tcPr>
                </a:tc>
                <a:tc gridSpan="2">
                  <a:txBody>
                    <a:bodyPr/>
                    <a:lstStyle/>
                    <a:p>
                      <a:pPr indent="0" lvl="0" marL="0" rtl="0" algn="ctr">
                        <a:spcBef>
                          <a:spcPts val="0"/>
                        </a:spcBef>
                        <a:spcAft>
                          <a:spcPts val="0"/>
                        </a:spcAft>
                        <a:buNone/>
                      </a:pPr>
                      <a:r>
                        <a:rPr lang="en" sz="1000"/>
                        <a:t>CAN (subject to change)</a:t>
                      </a:r>
                      <a:endParaRPr sz="1000"/>
                    </a:p>
                  </a:txBody>
                  <a:tcPr marT="63500" marB="63500" marR="63500" marL="63500">
                    <a:solidFill>
                      <a:schemeClr val="lt1"/>
                    </a:solidFill>
                  </a:tcPr>
                </a:tc>
                <a:tc hMerge="1"/>
              </a:tr>
              <a:tr h="266700">
                <a:tc>
                  <a:txBody>
                    <a:bodyPr/>
                    <a:lstStyle/>
                    <a:p>
                      <a:pPr indent="0" lvl="0" marL="0" rtl="0" algn="ctr">
                        <a:spcBef>
                          <a:spcPts val="0"/>
                        </a:spcBef>
                        <a:spcAft>
                          <a:spcPts val="0"/>
                        </a:spcAft>
                        <a:buNone/>
                      </a:pPr>
                      <a:r>
                        <a:rPr lang="en" sz="1000"/>
                        <a:t>Safran ART time card</a:t>
                      </a:r>
                      <a:endParaRPr sz="1000"/>
                    </a:p>
                  </a:txBody>
                  <a:tcPr marT="63500" marB="63500" marR="63500" marL="63500">
                    <a:solidFill>
                      <a:schemeClr val="lt1"/>
                    </a:solidFill>
                  </a:tcPr>
                </a:tc>
                <a:tc>
                  <a:txBody>
                    <a:bodyPr/>
                    <a:lstStyle/>
                    <a:p>
                      <a:pPr indent="0" lvl="0" marL="0" rtl="0" algn="ctr">
                        <a:spcBef>
                          <a:spcPts val="0"/>
                        </a:spcBef>
                        <a:spcAft>
                          <a:spcPts val="0"/>
                        </a:spcAft>
                        <a:buNone/>
                      </a:pPr>
                      <a:r>
                        <a:rPr lang="en" sz="1000"/>
                        <a:t>&lt; 2us / earth day</a:t>
                      </a:r>
                      <a:endParaRPr sz="1000"/>
                    </a:p>
                  </a:txBody>
                  <a:tcPr marT="63500" marB="63500" marR="63500" marL="63500">
                    <a:solidFill>
                      <a:schemeClr val="lt1"/>
                    </a:solidFill>
                  </a:tcPr>
                </a:tc>
                <a:tc>
                  <a:txBody>
                    <a:bodyPr/>
                    <a:lstStyle/>
                    <a:p>
                      <a:pPr indent="0" lvl="0" marL="0" rtl="0" algn="ctr">
                        <a:spcBef>
                          <a:spcPts val="0"/>
                        </a:spcBef>
                        <a:spcAft>
                          <a:spcPts val="0"/>
                        </a:spcAft>
                        <a:buNone/>
                      </a:pPr>
                      <a:r>
                        <a:rPr lang="en" sz="1000"/>
                        <a:t>PPS / 10MHz, PTP in future</a:t>
                      </a:r>
                      <a:endParaRPr sz="1000"/>
                    </a:p>
                  </a:txBody>
                  <a:tcPr marT="63500" marB="63500" marR="63500" marL="63500">
                    <a:solidFill>
                      <a:schemeClr val="lt1"/>
                    </a:solidFill>
                  </a:tcPr>
                </a:tc>
                <a:tc>
                  <a:txBody>
                    <a:bodyPr/>
                    <a:lstStyle/>
                    <a:p>
                      <a:pPr indent="0" lvl="0" marL="0" rtl="0" algn="ctr">
                        <a:spcBef>
                          <a:spcPts val="0"/>
                        </a:spcBef>
                        <a:spcAft>
                          <a:spcPts val="0"/>
                        </a:spcAft>
                        <a:buNone/>
                      </a:pPr>
                      <a:r>
                        <a:rPr lang="en" sz="1000"/>
                        <a:t>PCIe 2.0 x 4</a:t>
                      </a:r>
                      <a:endParaRPr sz="1000"/>
                    </a:p>
                  </a:txBody>
                  <a:tcPr marT="63500" marB="63500" marR="63500" marL="63500">
                    <a:solidFill>
                      <a:schemeClr val="lt1"/>
                    </a:solidFill>
                  </a:tcPr>
                </a:tc>
                <a:tc>
                  <a:txBody>
                    <a:bodyPr/>
                    <a:lstStyle/>
                    <a:p>
                      <a:pPr indent="0" lvl="0" marL="0" rtl="0" algn="ctr">
                        <a:spcBef>
                          <a:spcPts val="0"/>
                        </a:spcBef>
                        <a:spcAft>
                          <a:spcPts val="0"/>
                        </a:spcAft>
                        <a:buNone/>
                      </a:pPr>
                      <a:r>
                        <a:rPr lang="en" sz="1000"/>
                        <a:t>169.7mm</a:t>
                      </a:r>
                      <a:endParaRPr sz="1000"/>
                    </a:p>
                    <a:p>
                      <a:pPr indent="0" lvl="0" marL="0" rtl="0" algn="ctr">
                        <a:spcBef>
                          <a:spcPts val="0"/>
                        </a:spcBef>
                        <a:spcAft>
                          <a:spcPts val="0"/>
                        </a:spcAft>
                        <a:buNone/>
                      </a:pPr>
                      <a:r>
                        <a:rPr lang="en" sz="1000"/>
                        <a:t>x</a:t>
                      </a:r>
                      <a:endParaRPr sz="1000"/>
                    </a:p>
                    <a:p>
                      <a:pPr indent="0" lvl="0" marL="0" rtl="0" algn="ctr">
                        <a:spcBef>
                          <a:spcPts val="0"/>
                        </a:spcBef>
                        <a:spcAft>
                          <a:spcPts val="0"/>
                        </a:spcAft>
                        <a:buNone/>
                      </a:pPr>
                      <a:r>
                        <a:rPr lang="en" sz="1000"/>
                        <a:t>86.4mm</a:t>
                      </a:r>
                      <a:endParaRPr sz="1000"/>
                    </a:p>
                  </a:txBody>
                  <a:tcPr marT="63500" marB="63500" marR="63500" marL="63500">
                    <a:solidFill>
                      <a:schemeClr val="lt1"/>
                    </a:solidFill>
                  </a:tcPr>
                </a:tc>
                <a:tc>
                  <a:txBody>
                    <a:bodyPr/>
                    <a:lstStyle/>
                    <a:p>
                      <a:pPr indent="0" lvl="0" marL="0" rtl="0" algn="ctr">
                        <a:spcBef>
                          <a:spcPts val="0"/>
                        </a:spcBef>
                        <a:spcAft>
                          <a:spcPts val="0"/>
                        </a:spcAft>
                        <a:buNone/>
                      </a:pPr>
                      <a:r>
                        <a:rPr lang="en" sz="1000"/>
                        <a:t>GNSS L1/L2 or L1/L5 reception</a:t>
                      </a:r>
                      <a:endParaRPr sz="1000"/>
                    </a:p>
                  </a:txBody>
                  <a:tcPr marT="63500" marB="63500" marR="63500" marL="63500">
                    <a:solidFill>
                      <a:schemeClr val="lt1"/>
                    </a:solidFill>
                  </a:tcPr>
                </a:tc>
                <a:tc>
                  <a:txBody>
                    <a:bodyPr/>
                    <a:lstStyle/>
                    <a:p>
                      <a:pPr indent="0" lvl="0" marL="0" rtl="0" algn="ctr">
                        <a:spcBef>
                          <a:spcPts val="0"/>
                        </a:spcBef>
                        <a:spcAft>
                          <a:spcPts val="0"/>
                        </a:spcAft>
                        <a:buNone/>
                      </a:pPr>
                      <a:r>
                        <a:rPr lang="en" sz="1000"/>
                        <a:t>-10°C to +60°C</a:t>
                      </a:r>
                      <a:endParaRPr sz="1000"/>
                    </a:p>
                  </a:txBody>
                  <a:tcPr marT="63500" marB="63500" marR="63500" marL="63500">
                    <a:solidFill>
                      <a:schemeClr val="lt1"/>
                    </a:solidFill>
                  </a:tcPr>
                </a:tc>
                <a:tc>
                  <a:txBody>
                    <a:bodyPr/>
                    <a:lstStyle/>
                    <a:p>
                      <a:pPr indent="0" lvl="0" marL="0" rtl="0" algn="ctr">
                        <a:spcBef>
                          <a:spcPts val="0"/>
                        </a:spcBef>
                        <a:spcAft>
                          <a:spcPts val="0"/>
                        </a:spcAft>
                        <a:buNone/>
                      </a:pPr>
                      <a:r>
                        <a:rPr lang="en" sz="1000"/>
                        <a:t>Not Advertised</a:t>
                      </a:r>
                      <a:endParaRPr sz="1000"/>
                    </a:p>
                  </a:txBody>
                  <a:tcPr marT="63500" marB="63500" marR="63500" marL="63500">
                    <a:solidFill>
                      <a:schemeClr val="lt1"/>
                    </a:solidFill>
                  </a:tcPr>
                </a:tc>
                <a:tc>
                  <a:txBody>
                    <a:bodyPr/>
                    <a:lstStyle/>
                    <a:p>
                      <a:pPr indent="0" lvl="0" marL="0" rtl="0" algn="ctr">
                        <a:spcBef>
                          <a:spcPts val="0"/>
                        </a:spcBef>
                        <a:spcAft>
                          <a:spcPts val="0"/>
                        </a:spcAft>
                        <a:buNone/>
                      </a:pPr>
                      <a:r>
                        <a:rPr lang="en" sz="1000"/>
                        <a:t>Rubidium</a:t>
                      </a:r>
                      <a:endParaRPr sz="1000"/>
                    </a:p>
                    <a:p>
                      <a:pPr indent="0" lvl="0" marL="0" rtl="0" algn="ctr">
                        <a:spcBef>
                          <a:spcPts val="0"/>
                        </a:spcBef>
                        <a:spcAft>
                          <a:spcPts val="0"/>
                        </a:spcAft>
                        <a:buNone/>
                      </a:pPr>
                      <a:r>
                        <a:rPr lang="en" sz="1000"/>
                        <a:t>(mR0-50)</a:t>
                      </a:r>
                      <a:endParaRPr sz="1000"/>
                    </a:p>
                  </a:txBody>
                  <a:tcPr marT="63500" marB="63500" marR="63500" marL="63500">
                    <a:solidFill>
                      <a:schemeClr val="lt1"/>
                    </a:solidFill>
                  </a:tcPr>
                </a:tc>
                <a:tc gridSpan="2">
                  <a:txBody>
                    <a:bodyPr/>
                    <a:lstStyle/>
                    <a:p>
                      <a:pPr indent="0" lvl="0" marL="0" rtl="0" algn="ctr">
                        <a:spcBef>
                          <a:spcPts val="0"/>
                        </a:spcBef>
                        <a:spcAft>
                          <a:spcPts val="0"/>
                        </a:spcAft>
                        <a:buNone/>
                      </a:pPr>
                      <a:r>
                        <a:rPr lang="en" sz="1000"/>
                        <a:t>USB-UART</a:t>
                      </a:r>
                      <a:endParaRPr sz="1000"/>
                    </a:p>
                  </a:txBody>
                  <a:tcPr marT="63500" marB="63500" marR="63500" marL="63500">
                    <a:solidFill>
                      <a:schemeClr val="lt1"/>
                    </a:solidFill>
                  </a:tcPr>
                </a:tc>
                <a:tc hMerge="1"/>
              </a:tr>
              <a:tr h="266700">
                <a:tc>
                  <a:txBody>
                    <a:bodyPr/>
                    <a:lstStyle/>
                    <a:p>
                      <a:pPr indent="0" lvl="0" marL="0" rtl="0" algn="ctr">
                        <a:spcBef>
                          <a:spcPts val="0"/>
                        </a:spcBef>
                        <a:spcAft>
                          <a:spcPts val="0"/>
                        </a:spcAft>
                        <a:buNone/>
                      </a:pPr>
                      <a:r>
                        <a:rPr lang="en" sz="1000"/>
                        <a:t>OSA 5400 Timecard</a:t>
                      </a:r>
                      <a:endParaRPr sz="1000"/>
                    </a:p>
                  </a:txBody>
                  <a:tcPr marT="63500" marB="63500" marR="63500" marL="63500">
                    <a:solidFill>
                      <a:schemeClr val="lt1"/>
                    </a:solidFill>
                  </a:tcPr>
                </a:tc>
                <a:tc>
                  <a:txBody>
                    <a:bodyPr/>
                    <a:lstStyle/>
                    <a:p>
                      <a:pPr indent="0" lvl="0" marL="0" rtl="0" algn="ctr">
                        <a:spcBef>
                          <a:spcPts val="0"/>
                        </a:spcBef>
                        <a:spcAft>
                          <a:spcPts val="0"/>
                        </a:spcAft>
                        <a:buNone/>
                      </a:pPr>
                      <a:r>
                        <a:rPr lang="en" sz="1000"/>
                        <a:t>±100ns from UTC</a:t>
                      </a:r>
                      <a:endParaRPr sz="1000"/>
                    </a:p>
                  </a:txBody>
                  <a:tcPr marT="63500" marB="63500" marR="63500" marL="63500">
                    <a:solidFill>
                      <a:schemeClr val="lt1"/>
                    </a:solidFill>
                  </a:tcPr>
                </a:tc>
                <a:tc>
                  <a:txBody>
                    <a:bodyPr/>
                    <a:lstStyle/>
                    <a:p>
                      <a:pPr indent="0" lvl="0" marL="0" rtl="0" algn="ctr">
                        <a:spcBef>
                          <a:spcPts val="0"/>
                        </a:spcBef>
                        <a:spcAft>
                          <a:spcPts val="0"/>
                        </a:spcAft>
                        <a:buNone/>
                      </a:pPr>
                      <a:r>
                        <a:rPr lang="en" sz="1000"/>
                        <a:t>PTP or PPS</a:t>
                      </a:r>
                      <a:endParaRPr sz="1000"/>
                    </a:p>
                  </a:txBody>
                  <a:tcPr marT="63500" marB="63500" marR="63500" marL="63500">
                    <a:solidFill>
                      <a:schemeClr val="lt1"/>
                    </a:solidFill>
                  </a:tcPr>
                </a:tc>
                <a:tc>
                  <a:txBody>
                    <a:bodyPr/>
                    <a:lstStyle/>
                    <a:p>
                      <a:pPr indent="0" lvl="0" marL="0" rtl="0" algn="ctr">
                        <a:spcBef>
                          <a:spcPts val="0"/>
                        </a:spcBef>
                        <a:spcAft>
                          <a:spcPts val="0"/>
                        </a:spcAft>
                        <a:buNone/>
                      </a:pPr>
                      <a:r>
                        <a:rPr lang="en" sz="1000"/>
                        <a:t>PCIe</a:t>
                      </a:r>
                      <a:endParaRPr sz="1000"/>
                    </a:p>
                  </a:txBody>
                  <a:tcPr marT="63500" marB="63500" marR="63500" marL="63500">
                    <a:solidFill>
                      <a:schemeClr val="lt1"/>
                    </a:solidFill>
                  </a:tcPr>
                </a:tc>
                <a:tc>
                  <a:txBody>
                    <a:bodyPr/>
                    <a:lstStyle/>
                    <a:p>
                      <a:pPr indent="0" lvl="0" marL="0" rtl="0" algn="ctr">
                        <a:spcBef>
                          <a:spcPts val="0"/>
                        </a:spcBef>
                        <a:spcAft>
                          <a:spcPts val="0"/>
                        </a:spcAft>
                        <a:buNone/>
                      </a:pPr>
                      <a:r>
                        <a:rPr lang="en" sz="1000"/>
                        <a:t>111.15 mm x 14.47mm</a:t>
                      </a:r>
                      <a:endParaRPr sz="1000"/>
                    </a:p>
                  </a:txBody>
                  <a:tcPr marT="63500" marB="63500" marR="63500" marL="63500">
                    <a:solidFill>
                      <a:schemeClr val="lt1"/>
                    </a:solidFill>
                  </a:tcPr>
                </a:tc>
                <a:tc>
                  <a:txBody>
                    <a:bodyPr/>
                    <a:lstStyle/>
                    <a:p>
                      <a:pPr indent="0" lvl="0" marL="0" rtl="0" algn="ctr">
                        <a:spcBef>
                          <a:spcPts val="0"/>
                        </a:spcBef>
                        <a:spcAft>
                          <a:spcPts val="0"/>
                        </a:spcAft>
                        <a:buNone/>
                      </a:pPr>
                      <a:r>
                        <a:rPr lang="en" sz="1000"/>
                        <a:t>GNSS L1/L2/L5</a:t>
                      </a:r>
                      <a:endParaRPr sz="1000"/>
                    </a:p>
                  </a:txBody>
                  <a:tcPr marT="63500" marB="63500" marR="63500" marL="63500">
                    <a:solidFill>
                      <a:schemeClr val="lt1"/>
                    </a:solidFill>
                  </a:tcPr>
                </a:tc>
                <a:tc>
                  <a:txBody>
                    <a:bodyPr/>
                    <a:lstStyle/>
                    <a:p>
                      <a:pPr indent="0" lvl="0" marL="0" rtl="0" algn="ctr">
                        <a:spcBef>
                          <a:spcPts val="0"/>
                        </a:spcBef>
                        <a:spcAft>
                          <a:spcPts val="0"/>
                        </a:spcAft>
                        <a:buNone/>
                      </a:pPr>
                      <a:r>
                        <a:rPr lang="en" sz="1000"/>
                        <a:t>0°C to 70°C</a:t>
                      </a:r>
                      <a:endParaRPr sz="1000"/>
                    </a:p>
                  </a:txBody>
                  <a:tcPr marT="63500" marB="63500" marR="63500" marL="63500">
                    <a:solidFill>
                      <a:schemeClr val="lt1"/>
                    </a:solidFill>
                  </a:tcPr>
                </a:tc>
                <a:tc>
                  <a:txBody>
                    <a:bodyPr/>
                    <a:lstStyle/>
                    <a:p>
                      <a:pPr indent="0" lvl="0" marL="0" rtl="0" algn="ctr">
                        <a:spcBef>
                          <a:spcPts val="0"/>
                        </a:spcBef>
                        <a:spcAft>
                          <a:spcPts val="0"/>
                        </a:spcAft>
                        <a:buNone/>
                      </a:pPr>
                      <a:r>
                        <a:rPr lang="en" sz="1000"/>
                        <a:t>Quartz HQ++: 10.5W (typical), 18.5W (max.)</a:t>
                      </a:r>
                      <a:endParaRPr sz="1000"/>
                    </a:p>
                  </a:txBody>
                  <a:tcPr marT="63500" marB="63500" marR="63500" marL="63500">
                    <a:solidFill>
                      <a:schemeClr val="lt1"/>
                    </a:solidFill>
                  </a:tcPr>
                </a:tc>
                <a:tc>
                  <a:txBody>
                    <a:bodyPr/>
                    <a:lstStyle/>
                    <a:p>
                      <a:pPr indent="0" lvl="0" marL="0" rtl="0" algn="ctr">
                        <a:spcBef>
                          <a:spcPts val="0"/>
                        </a:spcBef>
                        <a:spcAft>
                          <a:spcPts val="0"/>
                        </a:spcAft>
                        <a:buNone/>
                      </a:pPr>
                      <a:r>
                        <a:rPr lang="en" sz="1000"/>
                        <a:t>OXCO or Rubidium</a:t>
                      </a:r>
                      <a:endParaRPr sz="1000"/>
                    </a:p>
                  </a:txBody>
                  <a:tcPr marT="63500" marB="63500" marR="63500" marL="63500">
                    <a:solidFill>
                      <a:schemeClr val="lt1"/>
                    </a:solidFill>
                  </a:tcPr>
                </a:tc>
                <a:tc gridSpan="2">
                  <a:txBody>
                    <a:bodyPr/>
                    <a:lstStyle/>
                    <a:p>
                      <a:pPr indent="0" lvl="0" marL="0" rtl="0" algn="ctr">
                        <a:spcBef>
                          <a:spcPts val="0"/>
                        </a:spcBef>
                        <a:spcAft>
                          <a:spcPts val="0"/>
                        </a:spcAft>
                        <a:buNone/>
                      </a:pPr>
                      <a:r>
                        <a:rPr lang="en" sz="1000"/>
                        <a:t>Proprietary</a:t>
                      </a:r>
                      <a:endParaRPr sz="1000"/>
                    </a:p>
                  </a:txBody>
                  <a:tcPr marT="63500" marB="63500" marR="63500" marL="63500">
                    <a:solidFill>
                      <a:schemeClr val="lt1"/>
                    </a:solidFill>
                  </a:tcPr>
                </a:tc>
                <a:tc hMerge="1"/>
              </a:tr>
              <a:tr h="266700">
                <a:tc>
                  <a:txBody>
                    <a:bodyPr/>
                    <a:lstStyle/>
                    <a:p>
                      <a:pPr indent="0" lvl="0" marL="0" rtl="0" algn="ctr">
                        <a:spcBef>
                          <a:spcPts val="0"/>
                        </a:spcBef>
                        <a:spcAft>
                          <a:spcPts val="0"/>
                        </a:spcAft>
                        <a:buNone/>
                      </a:pPr>
                      <a:r>
                        <a:rPr lang="en" sz="1000"/>
                        <a:t>Open Timecard</a:t>
                      </a:r>
                      <a:endParaRPr sz="1000"/>
                    </a:p>
                  </a:txBody>
                  <a:tcPr marT="63500" marB="63500" marR="63500" marL="63500">
                    <a:solidFill>
                      <a:schemeClr val="lt1"/>
                    </a:solidFill>
                  </a:tcPr>
                </a:tc>
                <a:tc>
                  <a:txBody>
                    <a:bodyPr/>
                    <a:lstStyle/>
                    <a:p>
                      <a:pPr indent="0" lvl="0" marL="0" rtl="0" algn="ctr">
                        <a:spcBef>
                          <a:spcPts val="0"/>
                        </a:spcBef>
                        <a:spcAft>
                          <a:spcPts val="0"/>
                        </a:spcAft>
                        <a:buNone/>
                      </a:pPr>
                      <a:r>
                        <a:rPr lang="en" sz="1000"/>
                        <a:t>Not advertised, just clock &lt; 200ns drift</a:t>
                      </a:r>
                      <a:endParaRPr sz="1000"/>
                    </a:p>
                  </a:txBody>
                  <a:tcPr marT="63500" marB="63500" marR="63500" marL="63500">
                    <a:solidFill>
                      <a:schemeClr val="lt1"/>
                    </a:solidFill>
                  </a:tcPr>
                </a:tc>
                <a:tc>
                  <a:txBody>
                    <a:bodyPr/>
                    <a:lstStyle/>
                    <a:p>
                      <a:pPr indent="0" lvl="0" marL="0" rtl="0" algn="ctr">
                        <a:spcBef>
                          <a:spcPts val="0"/>
                        </a:spcBef>
                        <a:spcAft>
                          <a:spcPts val="0"/>
                        </a:spcAft>
                        <a:buNone/>
                      </a:pPr>
                      <a:r>
                        <a:rPr lang="en" sz="1000"/>
                        <a:t>PPS</a:t>
                      </a:r>
                      <a:endParaRPr sz="1000"/>
                    </a:p>
                  </a:txBody>
                  <a:tcPr marT="63500" marB="63500" marR="63500" marL="63500">
                    <a:solidFill>
                      <a:schemeClr val="lt1"/>
                    </a:solidFill>
                  </a:tcPr>
                </a:tc>
                <a:tc>
                  <a:txBody>
                    <a:bodyPr/>
                    <a:lstStyle/>
                    <a:p>
                      <a:pPr indent="0" lvl="0" marL="0" rtl="0" algn="ctr">
                        <a:spcBef>
                          <a:spcPts val="0"/>
                        </a:spcBef>
                        <a:spcAft>
                          <a:spcPts val="0"/>
                        </a:spcAft>
                        <a:buNone/>
                      </a:pPr>
                      <a:r>
                        <a:rPr lang="en" sz="1000"/>
                        <a:t>PCIe</a:t>
                      </a:r>
                      <a:endParaRPr sz="1000"/>
                    </a:p>
                  </a:txBody>
                  <a:tcPr marT="63500" marB="63500" marR="63500" marL="63500">
                    <a:solidFill>
                      <a:schemeClr val="lt1"/>
                    </a:solidFill>
                  </a:tcPr>
                </a:tc>
                <a:tc>
                  <a:txBody>
                    <a:bodyPr/>
                    <a:lstStyle/>
                    <a:p>
                      <a:pPr indent="0" lvl="0" marL="0" rtl="0" algn="ctr">
                        <a:spcBef>
                          <a:spcPts val="0"/>
                        </a:spcBef>
                        <a:spcAft>
                          <a:spcPts val="0"/>
                        </a:spcAft>
                        <a:buNone/>
                      </a:pPr>
                      <a:r>
                        <a:rPr lang="en" sz="1000"/>
                        <a:t>Not Specified</a:t>
                      </a:r>
                      <a:endParaRPr sz="1000"/>
                    </a:p>
                  </a:txBody>
                  <a:tcPr marT="63500" marB="63500" marR="63500" marL="63500">
                    <a:solidFill>
                      <a:schemeClr val="lt1"/>
                    </a:solidFill>
                  </a:tcPr>
                </a:tc>
                <a:tc>
                  <a:txBody>
                    <a:bodyPr/>
                    <a:lstStyle/>
                    <a:p>
                      <a:pPr indent="0" lvl="0" marL="0" rtl="0" algn="ctr">
                        <a:spcBef>
                          <a:spcPts val="0"/>
                        </a:spcBef>
                        <a:spcAft>
                          <a:spcPts val="0"/>
                        </a:spcAft>
                        <a:buNone/>
                      </a:pPr>
                      <a:r>
                        <a:rPr lang="en" sz="1000"/>
                        <a:t>GNSS L1/L2/L5</a:t>
                      </a:r>
                      <a:endParaRPr sz="1000"/>
                    </a:p>
                  </a:txBody>
                  <a:tcPr marT="63500" marB="63500" marR="63500" marL="63500">
                    <a:solidFill>
                      <a:schemeClr val="lt1"/>
                    </a:solidFill>
                  </a:tcPr>
                </a:tc>
                <a:tc>
                  <a:txBody>
                    <a:bodyPr/>
                    <a:lstStyle/>
                    <a:p>
                      <a:pPr indent="0" lvl="0" marL="0" rtl="0" algn="ctr">
                        <a:spcBef>
                          <a:spcPts val="0"/>
                        </a:spcBef>
                        <a:spcAft>
                          <a:spcPts val="0"/>
                        </a:spcAft>
                        <a:buNone/>
                      </a:pPr>
                      <a:r>
                        <a:rPr lang="en" sz="1000"/>
                        <a:t>Not specified</a:t>
                      </a:r>
                      <a:endParaRPr sz="1000"/>
                    </a:p>
                  </a:txBody>
                  <a:tcPr marT="63500" marB="63500" marR="63500" marL="63500">
                    <a:solidFill>
                      <a:schemeClr val="lt1"/>
                    </a:solidFill>
                  </a:tcPr>
                </a:tc>
                <a:tc>
                  <a:txBody>
                    <a:bodyPr/>
                    <a:lstStyle/>
                    <a:p>
                      <a:pPr indent="0" lvl="0" marL="0" rtl="0" algn="ctr">
                        <a:spcBef>
                          <a:spcPts val="0"/>
                        </a:spcBef>
                        <a:spcAft>
                          <a:spcPts val="0"/>
                        </a:spcAft>
                        <a:buNone/>
                      </a:pPr>
                      <a:r>
                        <a:rPr lang="en" sz="1000"/>
                        <a:t>Not specified</a:t>
                      </a:r>
                      <a:endParaRPr sz="1000"/>
                    </a:p>
                  </a:txBody>
                  <a:tcPr marT="63500" marB="63500" marR="63500" marL="63500">
                    <a:solidFill>
                      <a:schemeClr val="lt1"/>
                    </a:solidFill>
                  </a:tcPr>
                </a:tc>
                <a:tc>
                  <a:txBody>
                    <a:bodyPr/>
                    <a:lstStyle/>
                    <a:p>
                      <a:pPr indent="0" lvl="0" marL="0" rtl="0" algn="ctr">
                        <a:spcBef>
                          <a:spcPts val="0"/>
                        </a:spcBef>
                        <a:spcAft>
                          <a:spcPts val="0"/>
                        </a:spcAft>
                        <a:buNone/>
                      </a:pPr>
                      <a:r>
                        <a:rPr lang="en" sz="1000"/>
                        <a:t>Rubidium</a:t>
                      </a:r>
                      <a:endParaRPr sz="1000"/>
                    </a:p>
                  </a:txBody>
                  <a:tcPr marT="63500" marB="63500" marR="63500" marL="63500">
                    <a:solidFill>
                      <a:schemeClr val="lt1"/>
                    </a:solidFill>
                  </a:tcPr>
                </a:tc>
                <a:tc gridSpan="2">
                  <a:txBody>
                    <a:bodyPr/>
                    <a:lstStyle/>
                    <a:p>
                      <a:pPr indent="0" lvl="0" marL="0" rtl="0" algn="ctr">
                        <a:spcBef>
                          <a:spcPts val="0"/>
                        </a:spcBef>
                        <a:spcAft>
                          <a:spcPts val="0"/>
                        </a:spcAft>
                        <a:buNone/>
                      </a:pPr>
                      <a:r>
                        <a:rPr lang="en" sz="1000"/>
                        <a:t>Not Specified</a:t>
                      </a:r>
                      <a:endParaRPr sz="1000"/>
                    </a:p>
                  </a:txBody>
                  <a:tcPr marT="63500" marB="63500" marR="63500" marL="63500">
                    <a:solidFill>
                      <a:schemeClr val="lt1"/>
                    </a:solidFill>
                  </a:tcPr>
                </a:tc>
                <a:tc hMerge="1"/>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sp>
        <p:nvSpPr>
          <p:cNvPr id="121" name="Google Shape;121;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Clr>
                <a:schemeClr val="dk1"/>
              </a:buClr>
              <a:buSzPts val="1100"/>
              <a:buFont typeface="Arial"/>
              <a:buNone/>
            </a:pPr>
            <a:r>
              <a:rPr lang="en">
                <a:solidFill>
                  <a:schemeClr val="lt1"/>
                </a:solidFill>
              </a:rPr>
              <a:t>T</a:t>
            </a:r>
            <a:r>
              <a:rPr lang="en">
                <a:solidFill>
                  <a:schemeClr val="lt1"/>
                </a:solidFill>
              </a:rPr>
              <a:t>he main functions of the time card are:</a:t>
            </a:r>
            <a:endParaRPr>
              <a:solidFill>
                <a:schemeClr val="lt1"/>
              </a:solidFill>
            </a:endParaRPr>
          </a:p>
          <a:p>
            <a:pPr indent="-342900" lvl="0" marL="457200" rtl="0" algn="l">
              <a:spcBef>
                <a:spcPts val="1200"/>
              </a:spcBef>
              <a:spcAft>
                <a:spcPts val="0"/>
              </a:spcAft>
              <a:buClr>
                <a:schemeClr val="lt1"/>
              </a:buClr>
              <a:buSzPts val="1800"/>
              <a:buAutoNum type="arabicPeriod"/>
            </a:pPr>
            <a:r>
              <a:rPr lang="en">
                <a:solidFill>
                  <a:schemeClr val="lt1"/>
                </a:solidFill>
              </a:rPr>
              <a:t>Acquire and periodically adjust local clocks and minimize drift.</a:t>
            </a:r>
            <a:endParaRPr>
              <a:solidFill>
                <a:schemeClr val="lt1"/>
              </a:solidFill>
            </a:endParaRPr>
          </a:p>
          <a:p>
            <a:pPr indent="-342900" lvl="0" marL="457200" rtl="0" algn="l">
              <a:spcBef>
                <a:spcPts val="0"/>
              </a:spcBef>
              <a:spcAft>
                <a:spcPts val="0"/>
              </a:spcAft>
              <a:buClr>
                <a:schemeClr val="lt1"/>
              </a:buClr>
              <a:buSzPts val="1800"/>
              <a:buAutoNum type="arabicPeriod"/>
            </a:pPr>
            <a:r>
              <a:rPr lang="en">
                <a:solidFill>
                  <a:schemeClr val="lt1"/>
                </a:solidFill>
              </a:rPr>
              <a:t>‘Hold-over’ functionality: Local systems can rely on provided clock/frequency signals.</a:t>
            </a:r>
            <a:endParaRPr>
              <a:solidFill>
                <a:schemeClr val="lt1"/>
              </a:solidFill>
            </a:endParaRPr>
          </a:p>
          <a:p>
            <a:pPr indent="-342900" lvl="0" marL="457200" rtl="0" algn="l">
              <a:spcBef>
                <a:spcPts val="0"/>
              </a:spcBef>
              <a:spcAft>
                <a:spcPts val="0"/>
              </a:spcAft>
              <a:buClr>
                <a:schemeClr val="lt1"/>
              </a:buClr>
              <a:buSzPts val="1800"/>
              <a:buAutoNum type="arabicPeriod"/>
            </a:pPr>
            <a:r>
              <a:rPr lang="en">
                <a:solidFill>
                  <a:schemeClr val="lt1"/>
                </a:solidFill>
              </a:rPr>
              <a:t>Include various commonly used communication protocols for interfacing.</a:t>
            </a:r>
            <a:endParaRPr>
              <a:solidFill>
                <a:schemeClr val="lt1"/>
              </a:solidFill>
            </a:endParaRPr>
          </a:p>
          <a:p>
            <a:pPr indent="-342900" lvl="0" marL="457200" rtl="0" algn="l">
              <a:spcBef>
                <a:spcPts val="0"/>
              </a:spcBef>
              <a:spcAft>
                <a:spcPts val="0"/>
              </a:spcAft>
              <a:buClr>
                <a:schemeClr val="lt1"/>
              </a:buClr>
              <a:buSzPts val="1800"/>
              <a:buAutoNum type="arabicPeriod"/>
            </a:pPr>
            <a:r>
              <a:rPr lang="en">
                <a:solidFill>
                  <a:schemeClr val="lt1"/>
                </a:solidFill>
              </a:rPr>
              <a:t>Possibly include GNSS support, either through external CubeSat means or onboard.</a:t>
            </a:r>
            <a:endParaRPr>
              <a:solidFill>
                <a:schemeClr val="lt1"/>
              </a:solidFill>
            </a:endParaRPr>
          </a:p>
          <a:p>
            <a:pPr indent="-342900" lvl="0" marL="457200" rtl="0" algn="l">
              <a:spcBef>
                <a:spcPts val="0"/>
              </a:spcBef>
              <a:spcAft>
                <a:spcPts val="0"/>
              </a:spcAft>
              <a:buClr>
                <a:schemeClr val="lt1"/>
              </a:buClr>
              <a:buSzPts val="1800"/>
              <a:buAutoNum type="arabicPeriod"/>
            </a:pPr>
            <a:r>
              <a:rPr lang="en">
                <a:solidFill>
                  <a:schemeClr val="lt1"/>
                </a:solidFill>
              </a:rPr>
              <a:t>Time discrepancy detection including immediate adjustments and step corrections.</a:t>
            </a:r>
            <a:endParaRPr>
              <a:solidFill>
                <a:schemeClr val="lt1"/>
              </a:solidFill>
            </a:endParaRPr>
          </a:p>
          <a:p>
            <a:pPr indent="0" lvl="0" marL="0" rtl="0" algn="l">
              <a:spcBef>
                <a:spcPts val="1200"/>
              </a:spcBef>
              <a:spcAft>
                <a:spcPts val="1200"/>
              </a:spcAft>
              <a:buNone/>
            </a:pPr>
            <a:r>
              <a:rPr lang="en">
                <a:solidFill>
                  <a:schemeClr val="lt1"/>
                </a:solidFill>
              </a:rPr>
              <a:t>A function tree and transformation diagram were created to visualize the functional decomposition. </a:t>
            </a:r>
            <a:endParaRPr>
              <a:solidFill>
                <a:schemeClr val="lt1"/>
              </a:solidFill>
            </a:endParaRPr>
          </a:p>
        </p:txBody>
      </p:sp>
      <p:sp>
        <p:nvSpPr>
          <p:cNvPr id="122" name="Google Shape;122;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a:solidFill>
                  <a:schemeClr val="lt1"/>
                </a:solidFill>
              </a:rPr>
              <a:t>Functional Decomposition</a:t>
            </a:r>
            <a:endParaRPr b="1">
              <a:solidFill>
                <a:schemeClr val="lt1"/>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